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3" r:id="rId6"/>
  </p:sldMasterIdLst>
  <p:notesMasterIdLst>
    <p:notesMasterId r:id="rId34"/>
  </p:notesMasterIdLst>
  <p:sldIdLst>
    <p:sldId id="258" r:id="rId7"/>
    <p:sldId id="272" r:id="rId8"/>
    <p:sldId id="405" r:id="rId9"/>
    <p:sldId id="377" r:id="rId10"/>
    <p:sldId id="379" r:id="rId11"/>
    <p:sldId id="378" r:id="rId12"/>
    <p:sldId id="371" r:id="rId13"/>
    <p:sldId id="382" r:id="rId14"/>
    <p:sldId id="406" r:id="rId15"/>
    <p:sldId id="391" r:id="rId16"/>
    <p:sldId id="392" r:id="rId17"/>
    <p:sldId id="400" r:id="rId18"/>
    <p:sldId id="386" r:id="rId19"/>
    <p:sldId id="410" r:id="rId20"/>
    <p:sldId id="275" r:id="rId21"/>
    <p:sldId id="276" r:id="rId22"/>
    <p:sldId id="385" r:id="rId23"/>
    <p:sldId id="409" r:id="rId24"/>
    <p:sldId id="411" r:id="rId25"/>
    <p:sldId id="389" r:id="rId26"/>
    <p:sldId id="403" r:id="rId27"/>
    <p:sldId id="401" r:id="rId28"/>
    <p:sldId id="404" r:id="rId29"/>
    <p:sldId id="407" r:id="rId30"/>
    <p:sldId id="412" r:id="rId31"/>
    <p:sldId id="270" r:id="rId32"/>
    <p:sldId id="413"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ne Marlen Henriksen" initials="SMH" lastIdx="1" clrIdx="0">
    <p:extLst>
      <p:ext uri="{19B8F6BF-5375-455C-9EA6-DF929625EA0E}">
        <p15:presenceInfo xmlns:p15="http://schemas.microsoft.com/office/powerpoint/2012/main" userId="S::stine.m.henriksen@nord.no::4a3f128e-5d22-4a32-bff5-09178536cc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C79"/>
    <a:srgbClr val="007785"/>
    <a:srgbClr val="016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3CEBB-5D51-49E3-86E9-75EFF0F1281F}" v="415" dt="2023-11-15T09:34:34.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41" autoAdjust="0"/>
    <p:restoredTop sz="76013" autoAdjust="0"/>
  </p:normalViewPr>
  <p:slideViewPr>
    <p:cSldViewPr snapToGrid="0" snapToObjects="1">
      <p:cViewPr varScale="1">
        <p:scale>
          <a:sx n="75" d="100"/>
          <a:sy n="75" d="100"/>
        </p:scale>
        <p:origin x="940" y="56"/>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e Marlen Henriksen" userId="4a3f128e-5d22-4a32-bff5-09178536cc7b" providerId="ADAL" clId="{4E43CEBB-5D51-49E3-86E9-75EFF0F1281F}"/>
    <pc:docChg chg="undo redo custSel addSld delSld modSld sldOrd">
      <pc:chgData name="Stine Marlen Henriksen" userId="4a3f128e-5d22-4a32-bff5-09178536cc7b" providerId="ADAL" clId="{4E43CEBB-5D51-49E3-86E9-75EFF0F1281F}" dt="2023-11-15T09:57:44.529" v="7456" actId="20577"/>
      <pc:docMkLst>
        <pc:docMk/>
      </pc:docMkLst>
      <pc:sldChg chg="modSp mod modNotesTx">
        <pc:chgData name="Stine Marlen Henriksen" userId="4a3f128e-5d22-4a32-bff5-09178536cc7b" providerId="ADAL" clId="{4E43CEBB-5D51-49E3-86E9-75EFF0F1281F}" dt="2023-11-15T09:57:44.529" v="7456" actId="20577"/>
        <pc:sldMkLst>
          <pc:docMk/>
          <pc:sldMk cId="1482356719" sldId="258"/>
        </pc:sldMkLst>
        <pc:spChg chg="mod">
          <ac:chgData name="Stine Marlen Henriksen" userId="4a3f128e-5d22-4a32-bff5-09178536cc7b" providerId="ADAL" clId="{4E43CEBB-5D51-49E3-86E9-75EFF0F1281F}" dt="2023-11-13T14:17:29.163" v="265" actId="20577"/>
          <ac:spMkLst>
            <pc:docMk/>
            <pc:sldMk cId="1482356719" sldId="258"/>
            <ac:spMk id="3" creationId="{5392C4C4-0E18-4EF9-8925-137995B6771A}"/>
          </ac:spMkLst>
        </pc:spChg>
        <pc:spChg chg="mod">
          <ac:chgData name="Stine Marlen Henriksen" userId="4a3f128e-5d22-4a32-bff5-09178536cc7b" providerId="ADAL" clId="{4E43CEBB-5D51-49E3-86E9-75EFF0F1281F}" dt="2023-11-13T12:28:07.728" v="264" actId="1038"/>
          <ac:spMkLst>
            <pc:docMk/>
            <pc:sldMk cId="1482356719" sldId="258"/>
            <ac:spMk id="4" creationId="{00000000-0000-0000-0000-000000000000}"/>
          </ac:spMkLst>
        </pc:spChg>
      </pc:sldChg>
      <pc:sldChg chg="addSp modSp mod modNotesTx">
        <pc:chgData name="Stine Marlen Henriksen" userId="4a3f128e-5d22-4a32-bff5-09178536cc7b" providerId="ADAL" clId="{4E43CEBB-5D51-49E3-86E9-75EFF0F1281F}" dt="2023-11-15T09:33:39.274" v="7397" actId="5793"/>
        <pc:sldMkLst>
          <pc:docMk/>
          <pc:sldMk cId="1005617813" sldId="270"/>
        </pc:sldMkLst>
        <pc:spChg chg="add mod">
          <ac:chgData name="Stine Marlen Henriksen" userId="4a3f128e-5d22-4a32-bff5-09178536cc7b" providerId="ADAL" clId="{4E43CEBB-5D51-49E3-86E9-75EFF0F1281F}" dt="2023-11-15T09:22:54.163" v="7319" actId="1076"/>
          <ac:spMkLst>
            <pc:docMk/>
            <pc:sldMk cId="1005617813" sldId="270"/>
            <ac:spMk id="2" creationId="{F03E5AFF-9D4F-DAAF-BEF8-448A676B4347}"/>
          </ac:spMkLst>
        </pc:spChg>
        <pc:spChg chg="mod">
          <ac:chgData name="Stine Marlen Henriksen" userId="4a3f128e-5d22-4a32-bff5-09178536cc7b" providerId="ADAL" clId="{4E43CEBB-5D51-49E3-86E9-75EFF0F1281F}" dt="2023-11-15T09:22:48.097" v="7318" actId="20577"/>
          <ac:spMkLst>
            <pc:docMk/>
            <pc:sldMk cId="1005617813" sldId="270"/>
            <ac:spMk id="6" creationId="{4E4F2284-C394-43DD-B751-61D6F69633FF}"/>
          </ac:spMkLst>
        </pc:spChg>
      </pc:sldChg>
      <pc:sldChg chg="modSp modAnim modNotesTx">
        <pc:chgData name="Stine Marlen Henriksen" userId="4a3f128e-5d22-4a32-bff5-09178536cc7b" providerId="ADAL" clId="{4E43CEBB-5D51-49E3-86E9-75EFF0F1281F}" dt="2023-11-13T14:24:25.347" v="339" actId="20577"/>
        <pc:sldMkLst>
          <pc:docMk/>
          <pc:sldMk cId="2971658776" sldId="272"/>
        </pc:sldMkLst>
        <pc:spChg chg="mod">
          <ac:chgData name="Stine Marlen Henriksen" userId="4a3f128e-5d22-4a32-bff5-09178536cc7b" providerId="ADAL" clId="{4E43CEBB-5D51-49E3-86E9-75EFF0F1281F}" dt="2023-11-13T14:24:25.347" v="339" actId="20577"/>
          <ac:spMkLst>
            <pc:docMk/>
            <pc:sldMk cId="2971658776" sldId="272"/>
            <ac:spMk id="3" creationId="{9E79F10C-01DB-48F4-8A8F-2985A6CF3C7B}"/>
          </ac:spMkLst>
        </pc:spChg>
      </pc:sldChg>
      <pc:sldChg chg="ord modNotesTx">
        <pc:chgData name="Stine Marlen Henriksen" userId="4a3f128e-5d22-4a32-bff5-09178536cc7b" providerId="ADAL" clId="{4E43CEBB-5D51-49E3-86E9-75EFF0F1281F}" dt="2023-11-15T08:29:44.210" v="4358" actId="20577"/>
        <pc:sldMkLst>
          <pc:docMk/>
          <pc:sldMk cId="3747338575" sldId="275"/>
        </pc:sldMkLst>
      </pc:sldChg>
      <pc:sldChg chg="modNotesTx">
        <pc:chgData name="Stine Marlen Henriksen" userId="4a3f128e-5d22-4a32-bff5-09178536cc7b" providerId="ADAL" clId="{4E43CEBB-5D51-49E3-86E9-75EFF0F1281F}" dt="2023-11-15T08:37:59.430" v="5107" actId="20577"/>
        <pc:sldMkLst>
          <pc:docMk/>
          <pc:sldMk cId="1121064021" sldId="276"/>
        </pc:sldMkLst>
      </pc:sldChg>
      <pc:sldChg chg="del ord modNotesTx">
        <pc:chgData name="Stine Marlen Henriksen" userId="4a3f128e-5d22-4a32-bff5-09178536cc7b" providerId="ADAL" clId="{4E43CEBB-5D51-49E3-86E9-75EFF0F1281F}" dt="2023-11-15T08:28:31.730" v="4336" actId="47"/>
        <pc:sldMkLst>
          <pc:docMk/>
          <pc:sldMk cId="467061735" sldId="284"/>
        </pc:sldMkLst>
      </pc:sldChg>
      <pc:sldChg chg="modSp mod modNotesTx">
        <pc:chgData name="Stine Marlen Henriksen" userId="4a3f128e-5d22-4a32-bff5-09178536cc7b" providerId="ADAL" clId="{4E43CEBB-5D51-49E3-86E9-75EFF0F1281F}" dt="2023-11-15T08:47:19.747" v="5676" actId="1076"/>
        <pc:sldMkLst>
          <pc:docMk/>
          <pc:sldMk cId="1355129829" sldId="371"/>
        </pc:sldMkLst>
        <pc:picChg chg="mod">
          <ac:chgData name="Stine Marlen Henriksen" userId="4a3f128e-5d22-4a32-bff5-09178536cc7b" providerId="ADAL" clId="{4E43CEBB-5D51-49E3-86E9-75EFF0F1281F}" dt="2023-11-15T08:47:19.747" v="5676" actId="1076"/>
          <ac:picMkLst>
            <pc:docMk/>
            <pc:sldMk cId="1355129829" sldId="371"/>
            <ac:picMk id="10" creationId="{EA7B8AED-FED4-4D62-876B-67438EBB9785}"/>
          </ac:picMkLst>
        </pc:picChg>
      </pc:sldChg>
      <pc:sldChg chg="modNotesTx">
        <pc:chgData name="Stine Marlen Henriksen" userId="4a3f128e-5d22-4a32-bff5-09178536cc7b" providerId="ADAL" clId="{4E43CEBB-5D51-49E3-86E9-75EFF0F1281F}" dt="2023-11-15T07:57:01.408" v="1940" actId="20577"/>
        <pc:sldMkLst>
          <pc:docMk/>
          <pc:sldMk cId="613077425" sldId="377"/>
        </pc:sldMkLst>
      </pc:sldChg>
      <pc:sldChg chg="modNotesTx">
        <pc:chgData name="Stine Marlen Henriksen" userId="4a3f128e-5d22-4a32-bff5-09178536cc7b" providerId="ADAL" clId="{4E43CEBB-5D51-49E3-86E9-75EFF0F1281F}" dt="2023-11-13T14:27:26.527" v="355" actId="20577"/>
        <pc:sldMkLst>
          <pc:docMk/>
          <pc:sldMk cId="1287763383" sldId="378"/>
        </pc:sldMkLst>
      </pc:sldChg>
      <pc:sldChg chg="modNotesTx">
        <pc:chgData name="Stine Marlen Henriksen" userId="4a3f128e-5d22-4a32-bff5-09178536cc7b" providerId="ADAL" clId="{4E43CEBB-5D51-49E3-86E9-75EFF0F1281F}" dt="2023-11-13T14:27:04.080" v="352" actId="20577"/>
        <pc:sldMkLst>
          <pc:docMk/>
          <pc:sldMk cId="2438695932" sldId="379"/>
        </pc:sldMkLst>
      </pc:sldChg>
      <pc:sldChg chg="modSp modAnim modNotesTx">
        <pc:chgData name="Stine Marlen Henriksen" userId="4a3f128e-5d22-4a32-bff5-09178536cc7b" providerId="ADAL" clId="{4E43CEBB-5D51-49E3-86E9-75EFF0F1281F}" dt="2023-11-15T08:03:58.681" v="2773" actId="20577"/>
        <pc:sldMkLst>
          <pc:docMk/>
          <pc:sldMk cId="290548205" sldId="382"/>
        </pc:sldMkLst>
        <pc:spChg chg="mod">
          <ac:chgData name="Stine Marlen Henriksen" userId="4a3f128e-5d22-4a32-bff5-09178536cc7b" providerId="ADAL" clId="{4E43CEBB-5D51-49E3-86E9-75EFF0F1281F}" dt="2023-11-13T14:34:26.285" v="379" actId="5793"/>
          <ac:spMkLst>
            <pc:docMk/>
            <pc:sldMk cId="290548205" sldId="382"/>
            <ac:spMk id="10" creationId="{238B95D5-EC22-4A25-A432-09D3E71319E1}"/>
          </ac:spMkLst>
        </pc:spChg>
      </pc:sldChg>
      <pc:sldChg chg="modSp mod ord modAnim modNotesTx">
        <pc:chgData name="Stine Marlen Henriksen" userId="4a3f128e-5d22-4a32-bff5-09178536cc7b" providerId="ADAL" clId="{4E43CEBB-5D51-49E3-86E9-75EFF0F1281F}" dt="2023-11-15T08:41:49.063" v="5322"/>
        <pc:sldMkLst>
          <pc:docMk/>
          <pc:sldMk cId="2435742429" sldId="385"/>
        </pc:sldMkLst>
        <pc:spChg chg="mod">
          <ac:chgData name="Stine Marlen Henriksen" userId="4a3f128e-5d22-4a32-bff5-09178536cc7b" providerId="ADAL" clId="{4E43CEBB-5D51-49E3-86E9-75EFF0F1281F}" dt="2023-11-14T07:18:54.076" v="602" actId="1076"/>
          <ac:spMkLst>
            <pc:docMk/>
            <pc:sldMk cId="2435742429" sldId="385"/>
            <ac:spMk id="5" creationId="{3633A2F5-3D14-49C6-8FF7-889908CFB669}"/>
          </ac:spMkLst>
        </pc:spChg>
        <pc:spChg chg="mod">
          <ac:chgData name="Stine Marlen Henriksen" userId="4a3f128e-5d22-4a32-bff5-09178536cc7b" providerId="ADAL" clId="{4E43CEBB-5D51-49E3-86E9-75EFF0F1281F}" dt="2023-11-14T07:25:15.718" v="703" actId="20577"/>
          <ac:spMkLst>
            <pc:docMk/>
            <pc:sldMk cId="2435742429" sldId="385"/>
            <ac:spMk id="10" creationId="{238B95D5-EC22-4A25-A432-09D3E71319E1}"/>
          </ac:spMkLst>
        </pc:spChg>
      </pc:sldChg>
      <pc:sldChg chg="modNotesTx">
        <pc:chgData name="Stine Marlen Henriksen" userId="4a3f128e-5d22-4a32-bff5-09178536cc7b" providerId="ADAL" clId="{4E43CEBB-5D51-49E3-86E9-75EFF0F1281F}" dt="2023-11-15T08:25:06.050" v="4242" actId="20577"/>
        <pc:sldMkLst>
          <pc:docMk/>
          <pc:sldMk cId="3566845978" sldId="386"/>
        </pc:sldMkLst>
      </pc:sldChg>
      <pc:sldChg chg="modNotesTx">
        <pc:chgData name="Stine Marlen Henriksen" userId="4a3f128e-5d22-4a32-bff5-09178536cc7b" providerId="ADAL" clId="{4E43CEBB-5D51-49E3-86E9-75EFF0F1281F}" dt="2023-11-15T08:52:43.430" v="5948" actId="20577"/>
        <pc:sldMkLst>
          <pc:docMk/>
          <pc:sldMk cId="3989630267" sldId="389"/>
        </pc:sldMkLst>
      </pc:sldChg>
      <pc:sldChg chg="modSp modNotesTx">
        <pc:chgData name="Stine Marlen Henriksen" userId="4a3f128e-5d22-4a32-bff5-09178536cc7b" providerId="ADAL" clId="{4E43CEBB-5D51-49E3-86E9-75EFF0F1281F}" dt="2023-11-15T08:06:09.353" v="2840" actId="20577"/>
        <pc:sldMkLst>
          <pc:docMk/>
          <pc:sldMk cId="3135077595" sldId="391"/>
        </pc:sldMkLst>
        <pc:spChg chg="mod">
          <ac:chgData name="Stine Marlen Henriksen" userId="4a3f128e-5d22-4a32-bff5-09178536cc7b" providerId="ADAL" clId="{4E43CEBB-5D51-49E3-86E9-75EFF0F1281F}" dt="2023-11-15T08:05:44.600" v="2812" actId="20577"/>
          <ac:spMkLst>
            <pc:docMk/>
            <pc:sldMk cId="3135077595" sldId="391"/>
            <ac:spMk id="5" creationId="{080AA8B1-87DA-42FE-973D-2B45D12CD427}"/>
          </ac:spMkLst>
        </pc:spChg>
      </pc:sldChg>
      <pc:sldChg chg="modSp mod modAnim modNotesTx">
        <pc:chgData name="Stine Marlen Henriksen" userId="4a3f128e-5d22-4a32-bff5-09178536cc7b" providerId="ADAL" clId="{4E43CEBB-5D51-49E3-86E9-75EFF0F1281F}" dt="2023-11-15T08:20:11.846" v="3742" actId="20577"/>
        <pc:sldMkLst>
          <pc:docMk/>
          <pc:sldMk cId="3080268985" sldId="392"/>
        </pc:sldMkLst>
        <pc:spChg chg="mod">
          <ac:chgData name="Stine Marlen Henriksen" userId="4a3f128e-5d22-4a32-bff5-09178536cc7b" providerId="ADAL" clId="{4E43CEBB-5D51-49E3-86E9-75EFF0F1281F}" dt="2023-11-15T08:16:30.346" v="3487" actId="20577"/>
          <ac:spMkLst>
            <pc:docMk/>
            <pc:sldMk cId="3080268985" sldId="392"/>
            <ac:spMk id="5" creationId="{080AA8B1-87DA-42FE-973D-2B45D12CD427}"/>
          </ac:spMkLst>
        </pc:spChg>
      </pc:sldChg>
      <pc:sldChg chg="delSp modSp add mod ord delAnim modNotesTx">
        <pc:chgData name="Stine Marlen Henriksen" userId="4a3f128e-5d22-4a32-bff5-09178536cc7b" providerId="ADAL" clId="{4E43CEBB-5D51-49E3-86E9-75EFF0F1281F}" dt="2023-11-15T08:22:53.681" v="4056" actId="20577"/>
        <pc:sldMkLst>
          <pc:docMk/>
          <pc:sldMk cId="1048386508" sldId="400"/>
        </pc:sldMkLst>
        <pc:spChg chg="mod">
          <ac:chgData name="Stine Marlen Henriksen" userId="4a3f128e-5d22-4a32-bff5-09178536cc7b" providerId="ADAL" clId="{4E43CEBB-5D51-49E3-86E9-75EFF0F1281F}" dt="2023-11-14T09:11:47.291" v="901" actId="20577"/>
          <ac:spMkLst>
            <pc:docMk/>
            <pc:sldMk cId="1048386508" sldId="400"/>
            <ac:spMk id="2" creationId="{AEE41B79-5419-4CFB-BA42-F2EFEEE89851}"/>
          </ac:spMkLst>
        </pc:spChg>
        <pc:spChg chg="del">
          <ac:chgData name="Stine Marlen Henriksen" userId="4a3f128e-5d22-4a32-bff5-09178536cc7b" providerId="ADAL" clId="{4E43CEBB-5D51-49E3-86E9-75EFF0F1281F}" dt="2023-11-14T09:14:09.165" v="1207" actId="478"/>
          <ac:spMkLst>
            <pc:docMk/>
            <pc:sldMk cId="1048386508" sldId="400"/>
            <ac:spMk id="5" creationId="{5ACEFE14-EBDC-4CF7-ABA8-3BC1649A940F}"/>
          </ac:spMkLst>
        </pc:spChg>
        <pc:spChg chg="del">
          <ac:chgData name="Stine Marlen Henriksen" userId="4a3f128e-5d22-4a32-bff5-09178536cc7b" providerId="ADAL" clId="{4E43CEBB-5D51-49E3-86E9-75EFF0F1281F}" dt="2023-11-15T08:13:40.229" v="3162" actId="478"/>
          <ac:spMkLst>
            <pc:docMk/>
            <pc:sldMk cId="1048386508" sldId="400"/>
            <ac:spMk id="13" creationId="{F38DC19C-247E-45DA-9627-AFFCAA7CEB6D}"/>
          </ac:spMkLst>
        </pc:spChg>
      </pc:sldChg>
      <pc:sldChg chg="modSp mod modNotesTx">
        <pc:chgData name="Stine Marlen Henriksen" userId="4a3f128e-5d22-4a32-bff5-09178536cc7b" providerId="ADAL" clId="{4E43CEBB-5D51-49E3-86E9-75EFF0F1281F}" dt="2023-11-15T09:34:13.206" v="7444" actId="20577"/>
        <pc:sldMkLst>
          <pc:docMk/>
          <pc:sldMk cId="3058559648" sldId="401"/>
        </pc:sldMkLst>
        <pc:spChg chg="mod">
          <ac:chgData name="Stine Marlen Henriksen" userId="4a3f128e-5d22-4a32-bff5-09178536cc7b" providerId="ADAL" clId="{4E43CEBB-5D51-49E3-86E9-75EFF0F1281F}" dt="2023-11-15T09:34:13.206" v="7444" actId="20577"/>
          <ac:spMkLst>
            <pc:docMk/>
            <pc:sldMk cId="3058559648" sldId="401"/>
            <ac:spMk id="2" creationId="{AEE41B79-5419-4CFB-BA42-F2EFEEE89851}"/>
          </ac:spMkLst>
        </pc:spChg>
      </pc:sldChg>
      <pc:sldChg chg="modNotesTx">
        <pc:chgData name="Stine Marlen Henriksen" userId="4a3f128e-5d22-4a32-bff5-09178536cc7b" providerId="ADAL" clId="{4E43CEBB-5D51-49E3-86E9-75EFF0F1281F}" dt="2023-11-15T08:53:22.251" v="6007" actId="20577"/>
        <pc:sldMkLst>
          <pc:docMk/>
          <pc:sldMk cId="4198755647" sldId="403"/>
        </pc:sldMkLst>
      </pc:sldChg>
      <pc:sldChg chg="modSp mod modNotesTx">
        <pc:chgData name="Stine Marlen Henriksen" userId="4a3f128e-5d22-4a32-bff5-09178536cc7b" providerId="ADAL" clId="{4E43CEBB-5D51-49E3-86E9-75EFF0F1281F}" dt="2023-11-15T09:34:19.660" v="7445"/>
        <pc:sldMkLst>
          <pc:docMk/>
          <pc:sldMk cId="3346980444" sldId="404"/>
        </pc:sldMkLst>
        <pc:spChg chg="mod">
          <ac:chgData name="Stine Marlen Henriksen" userId="4a3f128e-5d22-4a32-bff5-09178536cc7b" providerId="ADAL" clId="{4E43CEBB-5D51-49E3-86E9-75EFF0F1281F}" dt="2023-11-15T09:34:19.660" v="7445"/>
          <ac:spMkLst>
            <pc:docMk/>
            <pc:sldMk cId="3346980444" sldId="404"/>
            <ac:spMk id="2" creationId="{AEE41B79-5419-4CFB-BA42-F2EFEEE89851}"/>
          </ac:spMkLst>
        </pc:spChg>
      </pc:sldChg>
      <pc:sldChg chg="add modAnim modNotesTx">
        <pc:chgData name="Stine Marlen Henriksen" userId="4a3f128e-5d22-4a32-bff5-09178536cc7b" providerId="ADAL" clId="{4E43CEBB-5D51-49E3-86E9-75EFF0F1281F}" dt="2023-11-15T07:55:46.797" v="1889" actId="115"/>
        <pc:sldMkLst>
          <pc:docMk/>
          <pc:sldMk cId="3278398023" sldId="405"/>
        </pc:sldMkLst>
      </pc:sldChg>
      <pc:sldChg chg="add modAnim modNotesTx">
        <pc:chgData name="Stine Marlen Henriksen" userId="4a3f128e-5d22-4a32-bff5-09178536cc7b" providerId="ADAL" clId="{4E43CEBB-5D51-49E3-86E9-75EFF0F1281F}" dt="2023-11-13T14:35:13.113" v="390" actId="6549"/>
        <pc:sldMkLst>
          <pc:docMk/>
          <pc:sldMk cId="901596536" sldId="406"/>
        </pc:sldMkLst>
      </pc:sldChg>
      <pc:sldChg chg="addSp delSp modSp add mod modAnim modNotesTx">
        <pc:chgData name="Stine Marlen Henriksen" userId="4a3f128e-5d22-4a32-bff5-09178536cc7b" providerId="ADAL" clId="{4E43CEBB-5D51-49E3-86E9-75EFF0F1281F}" dt="2023-11-15T07:55:12.049" v="1886" actId="1076"/>
        <pc:sldMkLst>
          <pc:docMk/>
          <pc:sldMk cId="1128537911" sldId="407"/>
        </pc:sldMkLst>
        <pc:spChg chg="mod">
          <ac:chgData name="Stine Marlen Henriksen" userId="4a3f128e-5d22-4a32-bff5-09178536cc7b" providerId="ADAL" clId="{4E43CEBB-5D51-49E3-86E9-75EFF0F1281F}" dt="2023-11-14T06:56:53.254" v="543" actId="313"/>
          <ac:spMkLst>
            <pc:docMk/>
            <pc:sldMk cId="1128537911" sldId="407"/>
            <ac:spMk id="2" creationId="{AEE41B79-5419-4CFB-BA42-F2EFEEE89851}"/>
          </ac:spMkLst>
        </pc:spChg>
        <pc:spChg chg="del mod">
          <ac:chgData name="Stine Marlen Henriksen" userId="4a3f128e-5d22-4a32-bff5-09178536cc7b" providerId="ADAL" clId="{4E43CEBB-5D51-49E3-86E9-75EFF0F1281F}" dt="2023-11-15T07:54:45.146" v="1881" actId="931"/>
          <ac:spMkLst>
            <pc:docMk/>
            <pc:sldMk cId="1128537911" sldId="407"/>
            <ac:spMk id="3" creationId="{9E79F10C-01DB-48F4-8A8F-2985A6CF3C7B}"/>
          </ac:spMkLst>
        </pc:spChg>
        <pc:picChg chg="add mod">
          <ac:chgData name="Stine Marlen Henriksen" userId="4a3f128e-5d22-4a32-bff5-09178536cc7b" providerId="ADAL" clId="{4E43CEBB-5D51-49E3-86E9-75EFF0F1281F}" dt="2023-11-15T07:55:12.049" v="1886" actId="1076"/>
          <ac:picMkLst>
            <pc:docMk/>
            <pc:sldMk cId="1128537911" sldId="407"/>
            <ac:picMk id="5" creationId="{A15FEF7F-0FC9-4AB7-7CB3-7E554DF27D68}"/>
          </ac:picMkLst>
        </pc:picChg>
      </pc:sldChg>
      <pc:sldChg chg="modSp add del mod modNotesTx">
        <pc:chgData name="Stine Marlen Henriksen" userId="4a3f128e-5d22-4a32-bff5-09178536cc7b" providerId="ADAL" clId="{4E43CEBB-5D51-49E3-86E9-75EFF0F1281F}" dt="2023-11-15T07:52:22.646" v="1811" actId="47"/>
        <pc:sldMkLst>
          <pc:docMk/>
          <pc:sldMk cId="1673064035" sldId="408"/>
        </pc:sldMkLst>
        <pc:spChg chg="mod">
          <ac:chgData name="Stine Marlen Henriksen" userId="4a3f128e-5d22-4a32-bff5-09178536cc7b" providerId="ADAL" clId="{4E43CEBB-5D51-49E3-86E9-75EFF0F1281F}" dt="2023-11-14T07:03:59.578" v="585" actId="20577"/>
          <ac:spMkLst>
            <pc:docMk/>
            <pc:sldMk cId="1673064035" sldId="408"/>
            <ac:spMk id="2" creationId="{AEE41B79-5419-4CFB-BA42-F2EFEEE89851}"/>
          </ac:spMkLst>
        </pc:spChg>
      </pc:sldChg>
      <pc:sldChg chg="add modAnim modNotesTx">
        <pc:chgData name="Stine Marlen Henriksen" userId="4a3f128e-5d22-4a32-bff5-09178536cc7b" providerId="ADAL" clId="{4E43CEBB-5D51-49E3-86E9-75EFF0F1281F}" dt="2023-11-15T08:44:04.430" v="5457" actId="20577"/>
        <pc:sldMkLst>
          <pc:docMk/>
          <pc:sldMk cId="1041073546" sldId="409"/>
        </pc:sldMkLst>
      </pc:sldChg>
      <pc:sldChg chg="add del">
        <pc:chgData name="Stine Marlen Henriksen" userId="4a3f128e-5d22-4a32-bff5-09178536cc7b" providerId="ADAL" clId="{4E43CEBB-5D51-49E3-86E9-75EFF0F1281F}" dt="2023-11-14T07:19:31.120" v="608" actId="47"/>
        <pc:sldMkLst>
          <pc:docMk/>
          <pc:sldMk cId="3320465045" sldId="409"/>
        </pc:sldMkLst>
      </pc:sldChg>
      <pc:sldChg chg="modSp add modAnim modNotesTx">
        <pc:chgData name="Stine Marlen Henriksen" userId="4a3f128e-5d22-4a32-bff5-09178536cc7b" providerId="ADAL" clId="{4E43CEBB-5D51-49E3-86E9-75EFF0F1281F}" dt="2023-11-15T09:34:34.834" v="7448" actId="313"/>
        <pc:sldMkLst>
          <pc:docMk/>
          <pc:sldMk cId="963497108" sldId="410"/>
        </pc:sldMkLst>
        <pc:spChg chg="mod">
          <ac:chgData name="Stine Marlen Henriksen" userId="4a3f128e-5d22-4a32-bff5-09178536cc7b" providerId="ADAL" clId="{4E43CEBB-5D51-49E3-86E9-75EFF0F1281F}" dt="2023-11-15T09:34:34.834" v="7448" actId="313"/>
          <ac:spMkLst>
            <pc:docMk/>
            <pc:sldMk cId="963497108" sldId="410"/>
            <ac:spMk id="13" creationId="{F38DC19C-247E-45DA-9627-AFFCAA7CEB6D}"/>
          </ac:spMkLst>
        </pc:spChg>
      </pc:sldChg>
      <pc:sldChg chg="addSp delSp modSp add mod delAnim modAnim modNotesTx">
        <pc:chgData name="Stine Marlen Henriksen" userId="4a3f128e-5d22-4a32-bff5-09178536cc7b" providerId="ADAL" clId="{4E43CEBB-5D51-49E3-86E9-75EFF0F1281F}" dt="2023-11-15T08:51:47.655" v="5942" actId="20577"/>
        <pc:sldMkLst>
          <pc:docMk/>
          <pc:sldMk cId="94652142" sldId="411"/>
        </pc:sldMkLst>
        <pc:spChg chg="add mod">
          <ac:chgData name="Stine Marlen Henriksen" userId="4a3f128e-5d22-4a32-bff5-09178536cc7b" providerId="ADAL" clId="{4E43CEBB-5D51-49E3-86E9-75EFF0F1281F}" dt="2023-11-15T08:51:13.430" v="5890" actId="1076"/>
          <ac:spMkLst>
            <pc:docMk/>
            <pc:sldMk cId="94652142" sldId="411"/>
            <ac:spMk id="3" creationId="{3C6947F8-CEE9-E087-B48C-4BE5D6E1538F}"/>
          </ac:spMkLst>
        </pc:spChg>
        <pc:spChg chg="add mod">
          <ac:chgData name="Stine Marlen Henriksen" userId="4a3f128e-5d22-4a32-bff5-09178536cc7b" providerId="ADAL" clId="{4E43CEBB-5D51-49E3-86E9-75EFF0F1281F}" dt="2023-11-15T08:50:52.746" v="5888" actId="1076"/>
          <ac:spMkLst>
            <pc:docMk/>
            <pc:sldMk cId="94652142" sldId="411"/>
            <ac:spMk id="4" creationId="{9046865D-1D67-FFD0-7B49-60BD43D78EA3}"/>
          </ac:spMkLst>
        </pc:spChg>
        <pc:spChg chg="mod">
          <ac:chgData name="Stine Marlen Henriksen" userId="4a3f128e-5d22-4a32-bff5-09178536cc7b" providerId="ADAL" clId="{4E43CEBB-5D51-49E3-86E9-75EFF0F1281F}" dt="2023-11-15T08:48:09.429" v="5701" actId="1076"/>
          <ac:spMkLst>
            <pc:docMk/>
            <pc:sldMk cId="94652142" sldId="411"/>
            <ac:spMk id="16" creationId="{9C8D7CAE-C76C-4AC3-8FDA-7A38FC771638}"/>
          </ac:spMkLst>
        </pc:spChg>
        <pc:spChg chg="mod">
          <ac:chgData name="Stine Marlen Henriksen" userId="4a3f128e-5d22-4a32-bff5-09178536cc7b" providerId="ADAL" clId="{4E43CEBB-5D51-49E3-86E9-75EFF0F1281F}" dt="2023-11-15T08:48:36.230" v="5706" actId="1076"/>
          <ac:spMkLst>
            <pc:docMk/>
            <pc:sldMk cId="94652142" sldId="411"/>
            <ac:spMk id="22" creationId="{1A4FC631-1F5C-4171-AE6E-AA9855329FE7}"/>
          </ac:spMkLst>
        </pc:spChg>
        <pc:spChg chg="mod">
          <ac:chgData name="Stine Marlen Henriksen" userId="4a3f128e-5d22-4a32-bff5-09178536cc7b" providerId="ADAL" clId="{4E43CEBB-5D51-49E3-86E9-75EFF0F1281F}" dt="2023-11-15T08:48:24.780" v="5705" actId="1076"/>
          <ac:spMkLst>
            <pc:docMk/>
            <pc:sldMk cId="94652142" sldId="411"/>
            <ac:spMk id="23" creationId="{2029605D-BDA5-4C0C-8520-B9371CD70813}"/>
          </ac:spMkLst>
        </pc:spChg>
        <pc:picChg chg="add mod">
          <ac:chgData name="Stine Marlen Henriksen" userId="4a3f128e-5d22-4a32-bff5-09178536cc7b" providerId="ADAL" clId="{4E43CEBB-5D51-49E3-86E9-75EFF0F1281F}" dt="2023-11-15T08:48:09.429" v="5701" actId="1076"/>
          <ac:picMkLst>
            <pc:docMk/>
            <pc:sldMk cId="94652142" sldId="411"/>
            <ac:picMk id="2" creationId="{B8F8BA54-8220-10A8-5264-68172244C1C3}"/>
          </ac:picMkLst>
        </pc:picChg>
        <pc:picChg chg="mod">
          <ac:chgData name="Stine Marlen Henriksen" userId="4a3f128e-5d22-4a32-bff5-09178536cc7b" providerId="ADAL" clId="{4E43CEBB-5D51-49E3-86E9-75EFF0F1281F}" dt="2023-11-15T08:48:09.429" v="5701" actId="1076"/>
          <ac:picMkLst>
            <pc:docMk/>
            <pc:sldMk cId="94652142" sldId="411"/>
            <ac:picMk id="7" creationId="{02E41C07-2FEC-47C9-8A27-8783CBADDB34}"/>
          </ac:picMkLst>
        </pc:picChg>
        <pc:picChg chg="mod">
          <ac:chgData name="Stine Marlen Henriksen" userId="4a3f128e-5d22-4a32-bff5-09178536cc7b" providerId="ADAL" clId="{4E43CEBB-5D51-49E3-86E9-75EFF0F1281F}" dt="2023-11-15T08:48:09.429" v="5701" actId="1076"/>
          <ac:picMkLst>
            <pc:docMk/>
            <pc:sldMk cId="94652142" sldId="411"/>
            <ac:picMk id="9" creationId="{A5CF1775-8FA8-493F-B583-A7C6AD91E2BB}"/>
          </ac:picMkLst>
        </pc:picChg>
        <pc:picChg chg="del">
          <ac:chgData name="Stine Marlen Henriksen" userId="4a3f128e-5d22-4a32-bff5-09178536cc7b" providerId="ADAL" clId="{4E43CEBB-5D51-49E3-86E9-75EFF0F1281F}" dt="2023-11-15T08:47:29.680" v="5678" actId="478"/>
          <ac:picMkLst>
            <pc:docMk/>
            <pc:sldMk cId="94652142" sldId="411"/>
            <ac:picMk id="10" creationId="{EA7B8AED-FED4-4D62-876B-67438EBB9785}"/>
          </ac:picMkLst>
        </pc:picChg>
        <pc:picChg chg="mod">
          <ac:chgData name="Stine Marlen Henriksen" userId="4a3f128e-5d22-4a32-bff5-09178536cc7b" providerId="ADAL" clId="{4E43CEBB-5D51-49E3-86E9-75EFF0F1281F}" dt="2023-11-15T08:48:09.429" v="5701" actId="1076"/>
          <ac:picMkLst>
            <pc:docMk/>
            <pc:sldMk cId="94652142" sldId="411"/>
            <ac:picMk id="13" creationId="{0FDC62EE-A55A-4CA5-99A8-7ABEE6270BCC}"/>
          </ac:picMkLst>
        </pc:picChg>
        <pc:picChg chg="mod">
          <ac:chgData name="Stine Marlen Henriksen" userId="4a3f128e-5d22-4a32-bff5-09178536cc7b" providerId="ADAL" clId="{4E43CEBB-5D51-49E3-86E9-75EFF0F1281F}" dt="2023-11-15T08:48:09.429" v="5701" actId="1076"/>
          <ac:picMkLst>
            <pc:docMk/>
            <pc:sldMk cId="94652142" sldId="411"/>
            <ac:picMk id="15" creationId="{8986E881-9EC5-430E-B5A1-99BFFB359B31}"/>
          </ac:picMkLst>
        </pc:picChg>
      </pc:sldChg>
      <pc:sldChg chg="modSp add ord modAnim modNotesTx">
        <pc:chgData name="Stine Marlen Henriksen" userId="4a3f128e-5d22-4a32-bff5-09178536cc7b" providerId="ADAL" clId="{4E43CEBB-5D51-49E3-86E9-75EFF0F1281F}" dt="2023-11-15T09:04:23.070" v="7234" actId="20577"/>
        <pc:sldMkLst>
          <pc:docMk/>
          <pc:sldMk cId="3432066188" sldId="412"/>
        </pc:sldMkLst>
        <pc:spChg chg="mod">
          <ac:chgData name="Stine Marlen Henriksen" userId="4a3f128e-5d22-4a32-bff5-09178536cc7b" providerId="ADAL" clId="{4E43CEBB-5D51-49E3-86E9-75EFF0F1281F}" dt="2023-11-15T08:54:20.164" v="6044" actId="20577"/>
          <ac:spMkLst>
            <pc:docMk/>
            <pc:sldMk cId="3432066188" sldId="412"/>
            <ac:spMk id="2" creationId="{AEE41B79-5419-4CFB-BA42-F2EFEEE89851}"/>
          </ac:spMkLst>
        </pc:spChg>
        <pc:spChg chg="mod">
          <ac:chgData name="Stine Marlen Henriksen" userId="4a3f128e-5d22-4a32-bff5-09178536cc7b" providerId="ADAL" clId="{4E43CEBB-5D51-49E3-86E9-75EFF0F1281F}" dt="2023-11-15T08:58:17.836" v="6715" actId="20577"/>
          <ac:spMkLst>
            <pc:docMk/>
            <pc:sldMk cId="3432066188" sldId="412"/>
            <ac:spMk id="3" creationId="{9E79F10C-01DB-48F4-8A8F-2985A6CF3C7B}"/>
          </ac:spMkLst>
        </pc:spChg>
      </pc:sldChg>
      <pc:sldChg chg="delSp modSp add mod">
        <pc:chgData name="Stine Marlen Henriksen" userId="4a3f128e-5d22-4a32-bff5-09178536cc7b" providerId="ADAL" clId="{4E43CEBB-5D51-49E3-86E9-75EFF0F1281F}" dt="2023-11-15T09:07:58.309" v="7316" actId="20577"/>
        <pc:sldMkLst>
          <pc:docMk/>
          <pc:sldMk cId="2252332167" sldId="413"/>
        </pc:sldMkLst>
        <pc:spChg chg="del">
          <ac:chgData name="Stine Marlen Henriksen" userId="4a3f128e-5d22-4a32-bff5-09178536cc7b" providerId="ADAL" clId="{4E43CEBB-5D51-49E3-86E9-75EFF0F1281F}" dt="2023-11-15T09:07:53.218" v="7314" actId="21"/>
          <ac:spMkLst>
            <pc:docMk/>
            <pc:sldMk cId="2252332167" sldId="413"/>
            <ac:spMk id="2" creationId="{F03E5AFF-9D4F-DAAF-BEF8-448A676B4347}"/>
          </ac:spMkLst>
        </pc:spChg>
        <pc:spChg chg="mod">
          <ac:chgData name="Stine Marlen Henriksen" userId="4a3f128e-5d22-4a32-bff5-09178536cc7b" providerId="ADAL" clId="{4E43CEBB-5D51-49E3-86E9-75EFF0F1281F}" dt="2023-11-15T09:07:58.309" v="7316" actId="20577"/>
          <ac:spMkLst>
            <pc:docMk/>
            <pc:sldMk cId="2252332167" sldId="413"/>
            <ac:spMk id="6" creationId="{4E4F2284-C394-43DD-B751-61D6F69633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084FD-4BAD-C947-82FB-0D8321BDEDEA}"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2F0D6-F3CA-9244-87F9-C377494E1714}" type="slidenum">
              <a:rPr lang="nb-NO" smtClean="0"/>
              <a:t>‹#›</a:t>
            </a:fld>
            <a:endParaRPr lang="nb-NO"/>
          </a:p>
        </p:txBody>
      </p:sp>
    </p:spTree>
    <p:extLst>
      <p:ext uri="{BB962C8B-B14F-4D97-AF65-F5344CB8AC3E}">
        <p14:creationId xmlns:p14="http://schemas.microsoft.com/office/powerpoint/2010/main" val="58404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Takk for den flotte presentasjonen. Ja, jeg heter da Stine Henriksen, er utdannet vernepleier og i fjor fullførte jeg endelig min doktorgrad i sosiologi.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Avhandlinga har tittelen Forståelse, makt og materialitet, og det er funn fra denne som jeg skal presentere her i dag.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Som tittelen for dagens presentasjon røpe, handle det om tjenestene til personer med utviklingshemming. Mer presist handle det om hvordan forståelsen av personer med utviklingshemming påvirker ansattes maktbruk, og i dette er ordet «form» ganske sentralt. </a:t>
            </a:r>
            <a:r>
              <a:rPr lang="nb-NO" sz="1800" dirty="0">
                <a:effectLst/>
                <a:latin typeface="Calibri" panose="020F0502020204030204" pitchFamily="34" charset="0"/>
                <a:ea typeface="Times New Roman" panose="02020603050405020304" pitchFamily="18" charset="0"/>
              </a:rPr>
              <a:t>Ansatte kunne for eksempel si at beboere var i god form, eventuelt var de i såkalt dårlig form. </a:t>
            </a:r>
            <a:endParaRPr lang="nb-NO" sz="1800" dirty="0"/>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Jeg vil begynne med å si litt om utgangspunktet </a:t>
            </a:r>
            <a:r>
              <a:rPr lang="nb-NO" sz="1800">
                <a:effectLst/>
                <a:latin typeface="Calibri" panose="020F0502020204030204" pitchFamily="34" charset="0"/>
                <a:ea typeface="DengXian" panose="02010600030101010101" pitchFamily="2" charset="-122"/>
                <a:cs typeface="Times New Roman" panose="02020603050405020304" pitchFamily="18" charset="0"/>
              </a:rPr>
              <a:t>for studien …</a:t>
            </a: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2452F0D6-F3CA-9244-87F9-C377494E1714}" type="slidenum">
              <a:rPr lang="nb-NO" smtClean="0"/>
              <a:t>1</a:t>
            </a:fld>
            <a:endParaRPr lang="nb-NO"/>
          </a:p>
        </p:txBody>
      </p:sp>
    </p:spTree>
    <p:extLst>
      <p:ext uri="{BB962C8B-B14F-4D97-AF65-F5344CB8AC3E}">
        <p14:creationId xmlns:p14="http://schemas.microsoft.com/office/powerpoint/2010/main" val="199150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Peder sitter i leiligheten sin og har en kopp med vann i. Han rekker koppen til den ansatte som er sammen med han.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dirty="0">
                <a:effectLst/>
                <a:latin typeface="Calibri" panose="020F0502020204030204" pitchFamily="34" charset="0"/>
                <a:ea typeface="DengXian" panose="02010600030101010101" pitchFamily="2" charset="-122"/>
                <a:cs typeface="Times New Roman" panose="02020603050405020304" pitchFamily="18" charset="0"/>
              </a:rPr>
              <a:t>Når ansatte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inntar en sosial forståelse av Peder i denne situasjonen forstås det at Peder rekker ansatte koppen som et ønske om at ansatte går på kjøkkenet og fyller vann i koppen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Handlingen forstås som meningsfull – som et resultat av Peders vilje – og som kommunikasjon, og basert på dette tar ansatte imot koppen og henter vann – også om det er allerede er vann i koppen</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Dette er utøvelse </a:t>
            </a:r>
            <a:r>
              <a:rPr lang="nb-NO" sz="1800" dirty="0">
                <a:effectLst/>
                <a:latin typeface="Calibri" panose="020F0502020204030204" pitchFamily="34" charset="0"/>
                <a:ea typeface="DengXian" panose="02010600030101010101" pitchFamily="2" charset="-122"/>
                <a:cs typeface="Times New Roman" panose="02020603050405020304" pitchFamily="18" charset="0"/>
              </a:rPr>
              <a:t>av praksisen å la seg styre, hvor ansattes styres av Peders ønske, intet mer, intet mindre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10</a:t>
            </a:fld>
            <a:endParaRPr lang="nb-NO"/>
          </a:p>
        </p:txBody>
      </p:sp>
    </p:spTree>
    <p:extLst>
      <p:ext uri="{BB962C8B-B14F-4D97-AF65-F5344CB8AC3E}">
        <p14:creationId xmlns:p14="http://schemas.microsoft.com/office/powerpoint/2010/main" val="25092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Når ansatte inntar en naturlig forståelse forstås det at Peder rekker de koppen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som mas - som</a:t>
            </a:r>
            <a:r>
              <a:rPr lang="nb-NO" sz="1800" dirty="0">
                <a:effectLst/>
                <a:latin typeface="Calibri" panose="020F0502020204030204" pitchFamily="34" charset="0"/>
                <a:ea typeface="DengXian" panose="02010600030101010101" pitchFamily="2" charset="-122"/>
                <a:cs typeface="Times New Roman" panose="02020603050405020304" pitchFamily="18" charset="0"/>
              </a:rPr>
              <a:t> et barns handlinger – som en irrasjonell handling - fordi det allerede er vann i koppen. På bakgrunn av dette henter ikke ansatte vann.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I stedet kan de be Peder om å drikke opp det vannet som er i koppen eller de kan ta imot koppen for så å gi den tilbake uten å ha hentet mer vann. </a:t>
            </a:r>
          </a:p>
          <a:p>
            <a:pPr>
              <a:lnSpc>
                <a:spcPct val="107000"/>
              </a:lnSpc>
              <a:spcAft>
                <a:spcPts val="800"/>
              </a:spcAft>
            </a:pP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Det vil si, de utøver </a:t>
            </a:r>
            <a:r>
              <a:rPr lang="nb-NO" sz="1800" dirty="0">
                <a:effectLst/>
                <a:latin typeface="Calibri" panose="020F0502020204030204" pitchFamily="34" charset="0"/>
                <a:ea typeface="DengXian" panose="02010600030101010101" pitchFamily="2" charset="-122"/>
                <a:cs typeface="Times New Roman" panose="02020603050405020304" pitchFamily="18" charset="0"/>
              </a:rPr>
              <a:t>en form for insisterende praksis fordi de ikke oppfatter det Peder gjør som et reelt ønske. De ser ikke at dette er meningsfullt.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Dette leder ofte til at Peder selv ønsker å gå på kjøkkenet for å hente vann, men i en naturlig forståelse er det ikke slik ansatte forstår dette.</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I en naturlig</a:t>
            </a:r>
            <a:r>
              <a:rPr lang="nb-NO" sz="1800" dirty="0">
                <a:effectLst/>
                <a:latin typeface="Calibri" panose="020F0502020204030204" pitchFamily="34" charset="0"/>
                <a:ea typeface="DengXian" panose="02010600030101010101" pitchFamily="2" charset="-122"/>
                <a:cs typeface="Times New Roman" panose="02020603050405020304" pitchFamily="18" charset="0"/>
              </a:rPr>
              <a:t> forståelse forstås Peder da som preget av noe medisinsk, og når Peder reiser seg fra stolen for å hente vann, forstår noen ansatte dette som manglende impulskontroll, mens andre forstår det som en tvangshandling – altså at Peder har tvang på å gå på kjøkkenet.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Ansatte flest forstår det som uro.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Dette er å fortolke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Peder på bakgrunn av generelle medisinske diagnoser og symptomer, altså innta en naturlig forståelse av han.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Også dette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leder til bruk av insisterende praksis, noen ganger grensende til tvang</a:t>
            </a:r>
            <a:r>
              <a:rPr lang="nb-NO" sz="1800" dirty="0">
                <a:effectLst/>
                <a:latin typeface="Calibri" panose="020F0502020204030204" pitchFamily="34" charset="0"/>
                <a:ea typeface="DengXian" panose="02010600030101010101" pitchFamily="2" charset="-122"/>
                <a:cs typeface="Times New Roman" panose="02020603050405020304" pitchFamily="18" charset="0"/>
              </a:rPr>
              <a:t>, for eksempel ved at ansatte ba Peder sette seg, og satte han seg ikke kunne de ta et truende steg mot han eller stille seg foran han for å hindre han i å gå på kjøkkenet. Om dette ikke førte til at Peder satte seg igjen, kunne ansatte ty til fysisk maktbruk av varierende grad – legge hender på skuldrene hans, eller med kraftigere tak føre han tilbake til stolen.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Dette er bare et eksempel av mange, og v</a:t>
            </a:r>
            <a:r>
              <a:rPr lang="nb-NO" sz="18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ed Blåveislia eksisterer det en rekke medisinske diagnoser og symptomer som ansatte bruker for å forklare hvorfor beboerne gjør det de gjør. </a:t>
            </a: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11</a:t>
            </a:fld>
            <a:endParaRPr lang="nb-NO"/>
          </a:p>
        </p:txBody>
      </p:sp>
    </p:spTree>
    <p:extLst>
      <p:ext uri="{BB962C8B-B14F-4D97-AF65-F5344CB8AC3E}">
        <p14:creationId xmlns:p14="http://schemas.microsoft.com/office/powerpoint/2010/main" val="252451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Eksempler 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Manglende impulskontroll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Tvangshandlinger</a:t>
            </a:r>
            <a:r>
              <a:rPr lang="nb-NO" b="0"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 – ingen av beboerne er formelt diagnostisert selv med noen form for tvangslidelse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Diabetes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Autisme </a:t>
            </a:r>
            <a:r>
              <a:rPr lang="nb-NO" b="0"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 selv om det kun er Peder som formelt er diagnostisert, kunne dette også forklare Kristians handlinger – ansatte sa da gjerne at han hadde autistiske trekk. </a:t>
            </a:r>
            <a:endPar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Epilepsi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Smerter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Den mest brukte er imidlertid </a:t>
            </a:r>
            <a:r>
              <a:rPr lang="nb-NO" b="1"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Uro, også kalt Indre eller motorisk </a:t>
            </a:r>
            <a:r>
              <a:rPr lang="nb-NO" b="0"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uro. Ifølge ansatte kunne denne uroen være skapt av for mye stimuli – ting beboerne så, hørte eller tok på.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12</a:t>
            </a:fld>
            <a:endParaRPr lang="nb-NO"/>
          </a:p>
        </p:txBody>
      </p:sp>
    </p:spTree>
    <p:extLst>
      <p:ext uri="{BB962C8B-B14F-4D97-AF65-F5344CB8AC3E}">
        <p14:creationId xmlns:p14="http://schemas.microsoft.com/office/powerpoint/2010/main" val="237450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800" b="0" u="none"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Hvordan det å </a:t>
            </a:r>
            <a:r>
              <a:rPr lang="nb-NO" sz="18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forklare det beboerne gjør som resultat av noe medisinsk - å innta en naturlig forståelse av dem – fører til inngripende maktbruk handler først og fremst om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 dette noe medisinske forstås</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 s</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om noe utenfor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beboernes kontroll.</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Verken Peder eller Kristian evner å kontrollere sin «uro», ifølge ansatte, og beboerne har derfor behov for hjelp    </a:t>
            </a:r>
          </a:p>
          <a:p>
            <a:pPr>
              <a:lnSpc>
                <a:spcPct val="107000"/>
              </a:lnSpc>
              <a:spcAft>
                <a:spcPts val="800"/>
              </a:spcAft>
            </a:pPr>
            <a:endParaRPr lang="nb-NO" sz="1800" b="1" u="sng"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Dette medisinske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opplever ansatte kun å kunne kontrollere gjennom maktbruk – det er ikke noe man kurerer eller noe som lar seg behandle. Ei heller kan det forstås sosialt (fordi det er jo noe medisinsk, noe naturlig). </a:t>
            </a:r>
          </a:p>
          <a:p>
            <a:pPr>
              <a:lnSpc>
                <a:spcPct val="107000"/>
              </a:lnSpc>
              <a:spcAft>
                <a:spcPts val="800"/>
              </a:spcAft>
            </a:pPr>
            <a:endParaRPr lang="nb-NO" sz="1800" b="1" u="sng"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 er med andre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ord ikke slik at ansatte ønsker å bruke makt, men forstår dette som uunngåelig og nødvendig hjelp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13</a:t>
            </a:fld>
            <a:endParaRPr lang="nb-NO"/>
          </a:p>
        </p:txBody>
      </p:sp>
    </p:spTree>
    <p:extLst>
      <p:ext uri="{BB962C8B-B14F-4D97-AF65-F5344CB8AC3E}">
        <p14:creationId xmlns:p14="http://schemas.microsoft.com/office/powerpoint/2010/main" val="190925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Ved Blåveislia blir derimot ikke dette beskrevet som en naturlig forståelse, </a:t>
            </a:r>
            <a:r>
              <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men som at beboerne er i dårlig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u="sng"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14</a:t>
            </a:fld>
            <a:endParaRPr lang="nb-NO"/>
          </a:p>
        </p:txBody>
      </p:sp>
    </p:spTree>
    <p:extLst>
      <p:ext uri="{BB962C8B-B14F-4D97-AF65-F5344CB8AC3E}">
        <p14:creationId xmlns:p14="http://schemas.microsoft.com/office/powerpoint/2010/main" val="47066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Dårlig «form» trer med dette frem som en samlebetegnelse for formelle og uformelle diagnoser og symptomer som forklarer hvorfor beboerne gjør som de gjør</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 handler slik sett både om diagnoser som beboerne er formelt diagnostisert med og som de ikke er formelt diagnostisert med.</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Dårlig «form»</a:t>
            </a:r>
            <a:r>
              <a:rPr lang="nb-NO" sz="1800" dirty="0">
                <a:effectLst/>
                <a:latin typeface="Calibri" panose="020F0502020204030204" pitchFamily="34" charset="0"/>
                <a:ea typeface="DengXian" panose="02010600030101010101" pitchFamily="2" charset="-122"/>
                <a:cs typeface="Times New Roman" panose="02020603050405020304" pitchFamily="18" charset="0"/>
              </a:rPr>
              <a:t> er konstruert og bygget opp på bakgrunn av disse,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og lar ansatte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gi mening til det unormale ved beboerne – det de ikke helt forstår av beboernes handlinger og forsøk på kommunikasjon</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 er selvfølgelig mulig at Peder og Kristian, som alle andre, kan ha psykiske lidelser som f. eks. tvangslidelse, men ansatte snakket ikke om dette som reelle psykiske lidelser eller symptomer. og heller henviste ikke de beboerne til utredning for disse. I stedet fremstår det som begreper og ideer hentet fra psykologien som forklarer det unormale og uforståelige ved beboerne.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15</a:t>
            </a:fld>
            <a:endParaRPr lang="nb-NO"/>
          </a:p>
        </p:txBody>
      </p:sp>
    </p:spTree>
    <p:extLst>
      <p:ext uri="{BB962C8B-B14F-4D97-AF65-F5344CB8AC3E}">
        <p14:creationId xmlns:p14="http://schemas.microsoft.com/office/powerpoint/2010/main" val="2274248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900"/>
              </a:spcBef>
              <a:spcAft>
                <a:spcPts val="900"/>
              </a:spcAft>
            </a:pPr>
            <a:r>
              <a:rPr lang="nb-NO" sz="1800" dirty="0">
                <a:effectLst/>
                <a:latin typeface="Calibri" panose="020F0502020204030204" pitchFamily="34" charset="0"/>
                <a:ea typeface="Times New Roman" panose="02020603050405020304" pitchFamily="18" charset="0"/>
              </a:rPr>
              <a:t>Ansatte beskrev «form» som kjernen i deres omsorgsarbeid og det </a:t>
            </a:r>
            <a:r>
              <a:rPr lang="nb-NO" sz="1800" dirty="0">
                <a:effectLst/>
                <a:latin typeface="Calibri" panose="020F0502020204030204" pitchFamily="34" charset="0"/>
                <a:ea typeface="DengXian" panose="02010600030101010101" pitchFamily="2" charset="-122"/>
                <a:cs typeface="Times New Roman" panose="02020603050405020304" pitchFamily="18" charset="0"/>
              </a:rPr>
              <a:t>kan illustreres slik </a:t>
            </a:r>
            <a:endParaRPr lang="nb-NO" sz="1800" b="1" u="sng"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b="1" u="sng"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Ansatte vurderer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alltid «formen» til beboerne, uansett hvor de er eller hva beboerne gjør. «Form» vurderes basert på ytre, kroppslige tegn, på det beboerne gjør evt. ikke gjør.</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«Formen» kan være god eller dårlig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Og er den</a:t>
            </a:r>
            <a:r>
              <a:rPr lang="nb-NO" sz="1800" dirty="0">
                <a:effectLst/>
                <a:latin typeface="Calibri" panose="020F0502020204030204" pitchFamily="34" charset="0"/>
                <a:ea typeface="DengXian" panose="02010600030101010101" pitchFamily="2" charset="-122"/>
                <a:cs typeface="Times New Roman" panose="02020603050405020304" pitchFamily="18" charset="0"/>
              </a:rPr>
              <a:t> god så kan ansatte bruke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mindre makt </a:t>
            </a:r>
            <a:r>
              <a:rPr lang="nb-NO" sz="1800"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noe som i praksis betyr å begrense </a:t>
            </a:r>
            <a:r>
              <a:rPr lang="nb-NO" sz="1800" dirty="0">
                <a:effectLst/>
                <a:latin typeface="Calibri" panose="020F0502020204030204" pitchFamily="34" charset="0"/>
                <a:ea typeface="DengXian" panose="02010600030101010101" pitchFamily="2" charset="-122"/>
                <a:cs typeface="Times New Roman" panose="02020603050405020304" pitchFamily="18" charset="0"/>
              </a:rPr>
              <a:t>beboeren i mindre grad. For Peder betydde dette at han fikk lov å gå på kjøkkenet, mens Kristian for eksempel kunne gå på fellesarealet. Det betydde også færre begrensninger på antall ting – f.eks. kopper – som beboerne kunne ha. </a:t>
            </a:r>
          </a:p>
          <a:p>
            <a:endParaRPr lang="nb-NO" sz="1800" b="1" u="sng" dirty="0">
              <a:effectLst/>
              <a:latin typeface="Calibri" panose="020F0502020204030204" pitchFamily="34" charset="0"/>
              <a:ea typeface="Times New Roman" panose="02020603050405020304" pitchFamily="18" charset="0"/>
            </a:endParaRPr>
          </a:p>
          <a:p>
            <a:r>
              <a:rPr lang="nb-NO" sz="1800" b="1" u="sng" dirty="0">
                <a:effectLst/>
                <a:latin typeface="Calibri" panose="020F0502020204030204" pitchFamily="34" charset="0"/>
                <a:ea typeface="Times New Roman" panose="02020603050405020304" pitchFamily="18" charset="0"/>
              </a:rPr>
              <a:t>Er «formen» derimot</a:t>
            </a:r>
            <a:r>
              <a:rPr lang="nb-NO" sz="1800" dirty="0">
                <a:effectLst/>
                <a:latin typeface="Calibri" panose="020F0502020204030204" pitchFamily="34" charset="0"/>
                <a:ea typeface="Times New Roman" panose="02020603050405020304" pitchFamily="18" charset="0"/>
              </a:rPr>
              <a:t> dårlig, bruker ansatte mer makt, </a:t>
            </a:r>
            <a:r>
              <a:rPr lang="nb-NO" sz="1800" b="1" u="sng" dirty="0">
                <a:effectLst/>
                <a:latin typeface="Calibri" panose="020F0502020204030204" pitchFamily="34" charset="0"/>
                <a:ea typeface="Times New Roman" panose="02020603050405020304" pitchFamily="18" charset="0"/>
              </a:rPr>
              <a:t>det vil si,</a:t>
            </a:r>
            <a:r>
              <a:rPr lang="nb-NO" sz="1800" dirty="0">
                <a:effectLst/>
                <a:latin typeface="Calibri" panose="020F0502020204030204" pitchFamily="34" charset="0"/>
                <a:ea typeface="Times New Roman" panose="02020603050405020304" pitchFamily="18" charset="0"/>
              </a:rPr>
              <a:t> begrenser beboeren mer, for eksempel nekter Peder å gå på kjøkkenet. Begge beboerne kunne også nektes å gå på </a:t>
            </a:r>
            <a:r>
              <a:rPr lang="nb-NO" sz="1800" dirty="0" err="1">
                <a:effectLst/>
                <a:latin typeface="Calibri" panose="020F0502020204030204" pitchFamily="34" charset="0"/>
                <a:ea typeface="Times New Roman" panose="02020603050405020304" pitchFamily="18" charset="0"/>
              </a:rPr>
              <a:t>fellesarelaet</a:t>
            </a:r>
            <a:r>
              <a:rPr lang="nb-NO" sz="1800" dirty="0">
                <a:effectLst/>
                <a:latin typeface="Calibri" panose="020F0502020204030204" pitchFamily="34" charset="0"/>
                <a:ea typeface="Times New Roman" panose="02020603050405020304" pitchFamily="18" charset="0"/>
              </a:rPr>
              <a:t>. Med dette minket ansatte «stimuli» i et forsøke på å skape god «form». </a:t>
            </a:r>
            <a:endParaRPr lang="nb-NO" sz="1800" dirty="0">
              <a:effectLst/>
              <a:latin typeface="Times New Roman" panose="02020603050405020304" pitchFamily="18" charset="0"/>
              <a:ea typeface="Times New Roman" panose="02020603050405020304" pitchFamily="18" charset="0"/>
            </a:endParaRPr>
          </a:p>
          <a:p>
            <a:endParaRPr lang="nb-NO" sz="1800" dirty="0">
              <a:effectLst/>
              <a:latin typeface="Calibri" panose="020F0502020204030204" pitchFamily="34" charset="0"/>
              <a:ea typeface="Times New Roman" panose="02020603050405020304" pitchFamily="18" charset="0"/>
            </a:endParaRPr>
          </a:p>
          <a:p>
            <a:r>
              <a:rPr lang="nb-NO" sz="1800" dirty="0">
                <a:effectLst/>
                <a:latin typeface="Calibri" panose="020F0502020204030204" pitchFamily="34" charset="0"/>
                <a:ea typeface="Times New Roman" panose="02020603050405020304" pitchFamily="18" charset="0"/>
              </a:rPr>
              <a:t>«Form» blir med dette et slags kompass for maktbruk, og det handler om ansatte fortolkning og forståelse av beboerne. Mer presist, så forteller «form» noe om i hvilken grad beboerne preges av noe medisinsk</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16</a:t>
            </a:fld>
            <a:endParaRPr lang="nb-NO"/>
          </a:p>
        </p:txBody>
      </p:sp>
    </p:spTree>
    <p:extLst>
      <p:ext uri="{BB962C8B-B14F-4D97-AF65-F5344CB8AC3E}">
        <p14:creationId xmlns:p14="http://schemas.microsoft.com/office/powerpoint/2010/main" val="254824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Analysen av de situasjonene hvor dårlig «form» ble brukt av ansatte, viser at … </a:t>
            </a:r>
          </a:p>
          <a:p>
            <a:pPr>
              <a:lnSpc>
                <a:spcPct val="107000"/>
              </a:lnSpc>
              <a:spcAft>
                <a:spcPts val="800"/>
              </a:spcAft>
            </a:pPr>
            <a:endParaRPr lang="nb-NO" sz="1800" b="1" u="sng"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Når beboerne </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ble </a:t>
            </a:r>
            <a:r>
              <a:rPr lang="nb-NO" sz="1800" dirty="0">
                <a:effectLst/>
                <a:latin typeface="Calibri" panose="020F0502020204030204" pitchFamily="34" charset="0"/>
                <a:ea typeface="DengXian" panose="02010600030101010101" pitchFamily="2" charset="-122"/>
                <a:cs typeface="Times New Roman" panose="02020603050405020304" pitchFamily="18" charset="0"/>
              </a:rPr>
              <a:t>vurdert til å være i dårlig «form», </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kunne det </a:t>
            </a:r>
            <a:r>
              <a:rPr lang="nb-NO" sz="1800" dirty="0">
                <a:effectLst/>
                <a:latin typeface="Calibri" panose="020F0502020204030204" pitchFamily="34" charset="0"/>
                <a:ea typeface="DengXian" panose="02010600030101010101" pitchFamily="2" charset="-122"/>
                <a:cs typeface="Times New Roman" panose="02020603050405020304" pitchFamily="18" charset="0"/>
              </a:rPr>
              <a:t>være at beboerne viste utfordrende atferd, men i tillegg</a:t>
            </a:r>
            <a:r>
              <a:rPr lang="nb-NO" sz="1800" b="1"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så inngikk det</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som kan beskrives som uvanlige eller unormale handlinger som var vanskelig for ansatte å fortolke og forstå.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Dårlig «form» rommet altså ikke utelukkende utfordrende og potensielt skadelig atferd, men først og fremst handlinger som ansatte ikke forsto hva betydde. </a:t>
            </a:r>
            <a:endParaRPr lang="nb-NO" sz="1800" b="1"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I disse situasjonene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så inntar ansatte en naturlig forståelse i det det uvanlig og uforståelige av beboernes handlinger forklares ved at de er resultatet av noe medisinsk, som f. eks. uro, autisme, tvangshandlinger, osv.</a:t>
            </a:r>
          </a:p>
          <a:p>
            <a:endParaRPr lang="nb-NO" dirty="0">
              <a:cs typeface="Calibri"/>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17</a:t>
            </a:fld>
            <a:endParaRPr lang="nb-NO"/>
          </a:p>
        </p:txBody>
      </p:sp>
    </p:spTree>
    <p:extLst>
      <p:ext uri="{BB962C8B-B14F-4D97-AF65-F5344CB8AC3E}">
        <p14:creationId xmlns:p14="http://schemas.microsoft.com/office/powerpoint/2010/main" val="349726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Det er lett å tenke at god «form» er motsatt fra dårlig «form». Dette er nesten men ikke helt sant.</a:t>
            </a:r>
          </a:p>
          <a:p>
            <a:pPr>
              <a:lnSpc>
                <a:spcPct val="107000"/>
              </a:lnSpc>
              <a:spcAft>
                <a:spcPts val="800"/>
              </a:spcAft>
            </a:pPr>
            <a:endParaRPr lang="nb-NO" sz="1800" b="0" u="none"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Analysen viser at b</a:t>
            </a:r>
            <a:r>
              <a:rPr lang="nb-NO" sz="1800" dirty="0">
                <a:effectLst/>
                <a:latin typeface="Calibri" panose="020F0502020204030204" pitchFamily="34" charset="0"/>
                <a:ea typeface="DengXian" panose="02010600030101010101" pitchFamily="2" charset="-122"/>
                <a:cs typeface="Times New Roman" panose="02020603050405020304" pitchFamily="18" charset="0"/>
              </a:rPr>
              <a:t>eboerne </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anses </a:t>
            </a:r>
            <a:r>
              <a:rPr lang="nb-NO" sz="1800" dirty="0">
                <a:effectLst/>
                <a:latin typeface="Calibri" panose="020F0502020204030204" pitchFamily="34" charset="0"/>
                <a:ea typeface="DengXian" panose="02010600030101010101" pitchFamily="2" charset="-122"/>
                <a:cs typeface="Times New Roman" panose="02020603050405020304" pitchFamily="18" charset="0"/>
              </a:rPr>
              <a:t>til å være i god «form» når deres handlinger kan beskrives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som normale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og vanlige, og som derfor er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lette å fortolke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og forstå for ansatte.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I disse situasjonene kan en derfor si at ansatte inntar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en sosial</a:t>
            </a:r>
            <a:r>
              <a:rPr lang="nb-NO" sz="1800" dirty="0">
                <a:effectLst/>
                <a:latin typeface="Calibri" panose="020F0502020204030204" pitchFamily="34" charset="0"/>
                <a:ea typeface="DengXian" panose="02010600030101010101" pitchFamily="2" charset="-122"/>
                <a:cs typeface="Times New Roman" panose="02020603050405020304" pitchFamily="18" charset="0"/>
              </a:rPr>
              <a:t> forståelse av beboerne, men kun en delvis sosial forståelse.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Fordi: god «form» er </a:t>
            </a:r>
            <a:r>
              <a:rPr lang="nb-NO" sz="1800" dirty="0">
                <a:effectLst/>
                <a:latin typeface="Calibri" panose="020F0502020204030204" pitchFamily="34" charset="0"/>
                <a:ea typeface="DengXian" panose="02010600030101010101" pitchFamily="2" charset="-122"/>
                <a:cs typeface="Times New Roman" panose="02020603050405020304" pitchFamily="18" charset="0"/>
              </a:rPr>
              <a:t>likevel av medisinsk karakter siden det innebærer at beboerne for øyeblikket ikke var preget av noe medisinsk – det vil si, ikke akkurat da var i dårlig form. </a:t>
            </a:r>
          </a:p>
          <a:p>
            <a:pPr>
              <a:lnSpc>
                <a:spcPct val="107000"/>
              </a:lnSpc>
              <a:spcAft>
                <a:spcPts val="800"/>
              </a:spcAft>
            </a:pPr>
            <a:endParaRPr lang="nb-NO" sz="1800" b="1" u="sng"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t>
            </a:r>
          </a:p>
          <a:p>
            <a:endParaRPr lang="nb-NO" dirty="0">
              <a:cs typeface="Calibri"/>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18</a:t>
            </a:fld>
            <a:endParaRPr lang="nb-NO"/>
          </a:p>
        </p:txBody>
      </p:sp>
    </p:spTree>
    <p:extLst>
      <p:ext uri="{BB962C8B-B14F-4D97-AF65-F5344CB8AC3E}">
        <p14:creationId xmlns:p14="http://schemas.microsoft.com/office/powerpoint/2010/main" val="2867106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Går vi tilbake til skalaen over måten personer og ting forstås på, hvor vi nå har etablert en sosial og naturlig forståelse, kan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vi plassere dårlig «form</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 ved en naturlig forståelse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og god «form</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 midt mellom en naturlig og sosial forståelse. </a:t>
            </a:r>
          </a:p>
          <a:p>
            <a:pPr>
              <a:lnSpc>
                <a:spcPct val="107000"/>
              </a:lnSpc>
              <a:spcAft>
                <a:spcPts val="800"/>
              </a:spcAft>
            </a:pPr>
            <a:endParaRPr lang="nb-NO" sz="1800" b="0" u="none"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b="0" u="none"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b="0" u="none"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bg1">
                  <a:lumMod val="95000"/>
                </a:schemeClr>
              </a:solidFill>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19</a:t>
            </a:fld>
            <a:endParaRPr lang="nb-NO"/>
          </a:p>
        </p:txBody>
      </p:sp>
    </p:spTree>
    <p:extLst>
      <p:ext uri="{BB962C8B-B14F-4D97-AF65-F5344CB8AC3E}">
        <p14:creationId xmlns:p14="http://schemas.microsoft.com/office/powerpoint/2010/main" val="81536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Dette er en nærstudie av hverdagslivet ved ett norsk bofellesskap – som jeg har valgt å kalle «Blåveislia».</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Her bor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«Peder» og</a:t>
            </a:r>
            <a:r>
              <a:rPr lang="nb-NO" sz="1800" dirty="0">
                <a:effectLst/>
                <a:latin typeface="Calibri" panose="020F0502020204030204" pitchFamily="34" charset="0"/>
                <a:ea typeface="DengXian" panose="02010600030101010101" pitchFamily="2" charset="-122"/>
                <a:cs typeface="Times New Roman" panose="02020603050405020304" pitchFamily="18" charset="0"/>
              </a:rPr>
              <a:t> «Kristian» - to eldre menn, diagnostisert med utviklingshemming. De har også begge et begrenset verbalt språk og de sies å vise såkalt utfordrende atferd.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 får hjelp av en personalgruppe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og i alt var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det 10 faste ansatte og 3 tilkallingsvikarer som deltok i studien.</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 er det en kan kalle for et lite utvalg, men potensialet for generalisering er fortsatt tilstede, gjennom</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 læring og refleksjon</a:t>
            </a:r>
            <a:r>
              <a:rPr lang="nb-NO" sz="1800" dirty="0">
                <a:effectLst/>
                <a:latin typeface="Calibri" panose="020F0502020204030204" pitchFamily="34" charset="0"/>
                <a:ea typeface="DengXian" panose="02010600030101010101" pitchFamily="2" charset="-122"/>
                <a:cs typeface="Times New Roman" panose="02020603050405020304" pitchFamily="18" charset="0"/>
              </a:rPr>
              <a:t>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Man kan lære av det meste man les og hør om, og derfor er ikke antallet informanter det viktigste. Man kan kjenne seg igjen, og uavhengig av dette kan man reflektere over egen praksis, og slik sett lære noe nytt. Dette krever imidlertid dybde og det er derfor jeg har benyttet flere metoder. …</a:t>
            </a:r>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a:t>
            </a:fld>
            <a:endParaRPr lang="nb-NO"/>
          </a:p>
        </p:txBody>
      </p:sp>
    </p:spTree>
    <p:extLst>
      <p:ext uri="{BB962C8B-B14F-4D97-AF65-F5344CB8AC3E}">
        <p14:creationId xmlns:p14="http://schemas.microsoft.com/office/powerpoint/2010/main" val="194138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Ser vi nøyere på bruken av «form» i ansattes omsorgsarbeid, ser vi hvordan en naturlig forståelse har betydning for maktbruk</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For det første blir det tydelig at inngripende maktbruk - «rammer» - brukes kontinuerlig. Det er ikke et spørsmål </a:t>
            </a:r>
            <a:r>
              <a:rPr lang="nb-NO" sz="1800" i="1" dirty="0">
                <a:effectLst/>
                <a:latin typeface="Calibri" panose="020F0502020204030204" pitchFamily="34" charset="0"/>
                <a:ea typeface="DengXian" panose="02010600030101010101" pitchFamily="2" charset="-122"/>
                <a:cs typeface="Times New Roman" panose="02020603050405020304" pitchFamily="18" charset="0"/>
              </a:rPr>
              <a:t>om</a:t>
            </a:r>
            <a:r>
              <a:rPr lang="nb-NO" sz="1800" dirty="0">
                <a:effectLst/>
                <a:latin typeface="Calibri" panose="020F0502020204030204" pitchFamily="34" charset="0"/>
                <a:ea typeface="DengXian" panose="02010600030101010101" pitchFamily="2" charset="-122"/>
                <a:cs typeface="Times New Roman" panose="02020603050405020304" pitchFamily="18" charset="0"/>
              </a:rPr>
              <a:t> en skal bruke mer inngripende maktformene, men graden av maktbruken –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hvilke rammer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en skal legge - løse eller strenge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Lik fysisk objekter forstås beboerne som ute av stand til å lære og utvikle seg, og derfor blir kontinuerlig maktbruk nødvendig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 samme ses i ansattes bruk av tvang. Både Peder og Kristian har hatt tvangsvedtak i over 18 år, fordi ansatte tenker de aldri vil endre seg så mye at de vil kunne leve et liv uten tvang – i en naturlig forståelse forstås beboerne som determinerte og statiske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Ser en dette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fra et mer sosialt perspektiv blir også en naturlig forståelse synlig i det beboerne som handlende aktører mangler.</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I stedet trer beboerne frem som objekter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 ansattes</a:t>
            </a:r>
            <a:r>
              <a:rPr lang="nb-NO" sz="1800" dirty="0">
                <a:effectLst/>
                <a:latin typeface="Calibri" panose="020F0502020204030204" pitchFamily="34" charset="0"/>
                <a:ea typeface="DengXian" panose="02010600030101010101" pitchFamily="2" charset="-122"/>
                <a:cs typeface="Times New Roman" panose="02020603050405020304" pitchFamily="18" charset="0"/>
              </a:rPr>
              <a:t> vurdering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og maktbruk</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Figuren røper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med dette også det som blir usynlig for ansatte i en naturlig forståelse av beboerne – beboernes meningsfulle og kommunikative handlinger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Fokuset på «form» gjør at det som skjer før</a:t>
            </a:r>
            <a:r>
              <a:rPr lang="nb-NO" sz="1800" b="1"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vurderingen</a:t>
            </a:r>
            <a:r>
              <a:rPr lang="nb-NO" sz="1800" dirty="0">
                <a:effectLst/>
                <a:latin typeface="Calibri" panose="020F0502020204030204" pitchFamily="34" charset="0"/>
                <a:ea typeface="DengXian" panose="02010600030101010101" pitchFamily="2" charset="-122"/>
                <a:cs typeface="Times New Roman" panose="02020603050405020304" pitchFamily="18" charset="0"/>
              </a:rPr>
              <a:t> av beboernes «form» og</a:t>
            </a:r>
            <a:r>
              <a:rPr lang="nb-NO" sz="1800" b="1"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 som skjer ansattes</a:t>
            </a:r>
            <a:r>
              <a:rPr lang="nb-NO" sz="1800" dirty="0">
                <a:effectLst/>
                <a:latin typeface="Calibri" panose="020F0502020204030204" pitchFamily="34" charset="0"/>
                <a:ea typeface="DengXian" panose="02010600030101010101" pitchFamily="2" charset="-122"/>
                <a:cs typeface="Times New Roman" panose="02020603050405020304" pitchFamily="18" charset="0"/>
              </a:rPr>
              <a:t> maktbruk, fremstår irrelevant fordi beboerne alltid er i en eller annen «form», det vil si, de preges alltid til en viss grad alltid av noe medisinsk, og ansattes oppgave er derfor først og fremst å vurdere hvor mye og å få beboerne til å være i god «form»</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 </a:t>
            </a:r>
          </a:p>
        </p:txBody>
      </p:sp>
      <p:sp>
        <p:nvSpPr>
          <p:cNvPr id="4" name="Plassholder for lysbildenummer 3"/>
          <p:cNvSpPr>
            <a:spLocks noGrp="1"/>
          </p:cNvSpPr>
          <p:nvPr>
            <p:ph type="sldNum" sz="quarter" idx="5"/>
          </p:nvPr>
        </p:nvSpPr>
        <p:spPr/>
        <p:txBody>
          <a:bodyPr/>
          <a:lstStyle/>
          <a:p>
            <a:fld id="{2452F0D6-F3CA-9244-87F9-C377494E1714}" type="slidenum">
              <a:rPr lang="nb-NO" smtClean="0"/>
              <a:t>20</a:t>
            </a:fld>
            <a:endParaRPr lang="nb-NO"/>
          </a:p>
        </p:txBody>
      </p:sp>
    </p:spTree>
    <p:extLst>
      <p:ext uri="{BB962C8B-B14F-4D97-AF65-F5344CB8AC3E}">
        <p14:creationId xmlns:p14="http://schemas.microsoft.com/office/powerpoint/2010/main" val="315008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800" dirty="0">
                <a:effectLst/>
                <a:latin typeface="Calibri" panose="020F0502020204030204" pitchFamily="34" charset="0"/>
                <a:ea typeface="DengXian" panose="02010600030101010101" pitchFamily="2" charset="-122"/>
                <a:cs typeface="Times New Roman" panose="02020603050405020304" pitchFamily="18" charset="0"/>
              </a:rPr>
              <a:t>Alt det som til nå har blitt presentert, gjør noen kritiske refleksjoner over «form» mulig, og det er herfra i presentasjonen at jeg tillater meg å reflektere utover det funnene mine direkte viser.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Jeg har ofte undret meg over hvor begrepet «form» faktisk kommer fra og hvorfor det i utgangspunktet tas i bruk.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 er for eksempel</a:t>
            </a:r>
            <a:r>
              <a:rPr lang="nb-NO" sz="1800" dirty="0">
                <a:effectLst/>
                <a:latin typeface="Calibri" panose="020F0502020204030204" pitchFamily="34" charset="0"/>
                <a:ea typeface="DengXian" panose="02010600030101010101" pitchFamily="2" charset="-122"/>
                <a:cs typeface="Times New Roman" panose="02020603050405020304" pitchFamily="18" charset="0"/>
              </a:rPr>
              <a:t> ikke et helse- eller sosialfaglig begrep, og det har ikke noe tydelig, definert faglig innhold eller mening </a:t>
            </a: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«Form» brukes</a:t>
            </a:r>
            <a:r>
              <a:rPr lang="nb-NO" sz="1800" dirty="0">
                <a:effectLst/>
                <a:latin typeface="Calibri" panose="020F0502020204030204" pitchFamily="34" charset="0"/>
                <a:ea typeface="DengXian" panose="02010600030101010101" pitchFamily="2" charset="-122"/>
                <a:cs typeface="Times New Roman" panose="02020603050405020304" pitchFamily="18" charset="0"/>
              </a:rPr>
              <a:t> heller ikke om personer med utviklingshemming slik som en ellers bruker det i hverdagsspråket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God «form» betyr ikke at personene med utviklingshemming kan jogge langt, og dårlig «form» betyr ikke at de er forkjølt eller at de drakk for mye alkohol dagen før.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God «form» handler litt om følelser som glad, men dårlig «form» handler ikke mye å være sint eller trist, men om at noe medisinsk preger personene.</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Om det hadde vært det samme som humør, hvorfor har vi et eget ord da, hvorfor ikke bare bruke ordet «humør»?</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Betyr dette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at personer med utviklingshemming har en annen «form» enn folk flest? At de forstås som så grunnleggende annerledes at vi ikke deler samme «form» en gang?</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Kanskje er det en gjenlevende forståelse fra institusjonstiden?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Noe annet som burde reflekteres over er konsekvensene i og for praksis – for omsorgsarbeidet – utover det at det føre til maktbruk</a:t>
            </a: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21</a:t>
            </a:fld>
            <a:endParaRPr lang="nb-NO"/>
          </a:p>
        </p:txBody>
      </p:sp>
    </p:spTree>
    <p:extLst>
      <p:ext uri="{BB962C8B-B14F-4D97-AF65-F5344CB8AC3E}">
        <p14:creationId xmlns:p14="http://schemas.microsoft.com/office/powerpoint/2010/main" val="3750645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«Form», og da særlig</a:t>
            </a:r>
            <a:r>
              <a:rPr lang="nb-NO" sz="1800" dirty="0">
                <a:effectLst/>
                <a:latin typeface="Calibri" panose="020F0502020204030204" pitchFamily="34" charset="0"/>
                <a:ea typeface="DengXian" panose="02010600030101010101" pitchFamily="2" charset="-122"/>
                <a:cs typeface="Times New Roman" panose="02020603050405020304" pitchFamily="18" charset="0"/>
              </a:rPr>
              <a:t> dårlig «form», kan skjule det faktum at vi opplever kommunikasjonsutfordringer og utfordringer knyttet til å forstå personer med utviklingshemming, fordi i stedet for å forsøke å forstå slår vi oss til ro med at det er noe medisinsk som preger personen</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Samtidig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risikerer vi å</a:t>
            </a:r>
            <a:r>
              <a:rPr lang="nb-NO" sz="1800" dirty="0">
                <a:effectLst/>
                <a:latin typeface="Calibri" panose="020F0502020204030204" pitchFamily="34" charset="0"/>
                <a:ea typeface="DengXian" panose="02010600030101010101" pitchFamily="2" charset="-122"/>
                <a:cs typeface="Times New Roman" panose="02020603050405020304" pitchFamily="18" charset="0"/>
              </a:rPr>
              <a:t> bruke inngripende former for maktbruk mot det vi ikke forstår – mot det unormale ved beboerne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Dette</a:t>
            </a:r>
            <a:r>
              <a:rPr lang="nb-NO" sz="1800" b="1"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begrenser også</a:t>
            </a:r>
            <a:r>
              <a:rPr lang="nb-NO" sz="1800" dirty="0">
                <a:effectLst/>
                <a:latin typeface="Calibri" panose="020F0502020204030204" pitchFamily="34" charset="0"/>
                <a:ea typeface="DengXian" panose="02010600030101010101" pitchFamily="2" charset="-122"/>
                <a:cs typeface="Times New Roman" panose="02020603050405020304" pitchFamily="18" charset="0"/>
              </a:rPr>
              <a:t> vår sosiale forståelse av personer, altså vår evne til å se dem som utviklende, lærende mennesker.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Dette kan også god «form» kan gjøre fordi … Når vi forklarer det personen gjør som god «form» forstås dette – f. eks. det å være rolig – ikke som tegn på kompetanse, </a:t>
            </a:r>
            <a:r>
              <a:rPr lang="nb-NO" sz="1800" dirty="0" err="1">
                <a:effectLst/>
                <a:latin typeface="Calibri" panose="020F0502020204030204" pitchFamily="34" charset="0"/>
                <a:ea typeface="DengXian" panose="02010600030101010101" pitchFamily="2" charset="-122"/>
                <a:cs typeface="Times New Roman" panose="02020603050405020304" pitchFamily="18" charset="0"/>
              </a:rPr>
              <a:t>nokka</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som kan og burde være en del av forståelsen av personen også i andre situasjoner.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Sagt med andre ord; I stedet for å forstå personen som en kompetent, sosial aktør – som en person – forstår vi han til å være i god «form» i akkurat denne situasjonen, noe som begrenser vår sosiale forståelse til akkurat denne situasjonen.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«Form» får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omsorgsarbeidet til å fremstå som individuelt tilrettelagt når det egentlig ikke er det</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Å snakke om at beboere har ulik «form», eller av ulike årsaker kan bli i god eller dårlig «form», kan ved første blikk fremstå som individuelt tilrettelagt omsorg, men dette kommer helt an på hva «form» egentlig betyr. Bygger «form» på generelle medisinske diagnoser og symptomer som ikke har sitt utgangspunkt i personen, så er ikke dette individuell omsorg</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 samme sies om faglig skjønn …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Å vurdere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beboernes «form» kan fremstå som bruk av faglig skjønn, uten å være det</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Når man anvender faglig skjønn vurderer man situasjoner, og slik minner faglig skjønn om vurdering av «form», men «form» er ikke noe fagbegrep og det har derfor ikke noe tydelig, definert faglig innhold som kan gjøre denne vurderingen faglig </a:t>
            </a: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22</a:t>
            </a:fld>
            <a:endParaRPr lang="nb-NO"/>
          </a:p>
        </p:txBody>
      </p:sp>
    </p:spTree>
    <p:extLst>
      <p:ext uri="{BB962C8B-B14F-4D97-AF65-F5344CB8AC3E}">
        <p14:creationId xmlns:p14="http://schemas.microsoft.com/office/powerpoint/2010/main" val="1461197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Tvert imot synes «form</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dirty="0">
                <a:effectLst/>
                <a:latin typeface="Calibri" panose="020F0502020204030204" pitchFamily="34" charset="0"/>
                <a:ea typeface="DengXian" panose="02010600030101010101" pitchFamily="2" charset="-122"/>
                <a:cs typeface="Times New Roman" panose="02020603050405020304" pitchFamily="18" charset="0"/>
              </a:rPr>
              <a:t>å gjøre oss mindre faglig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Bruken av «form» gjør at vi slipper å være faglig – slipper å tydelig og presist definere, med veletablerte fagbegreper, hvordan vi vurderer personer og situasjoner. I stedet for å gjøre dette arbeidet, som til tider kan kreve høy faglig kompetanse, slår vi oss til ro med at personen er i dårlig «form».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Samtidig med dette,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kan «form»</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skjule både egen og personalgruppens manglende kompetanse, enten dette er knyttet til kommunikasjon, interaksjon, utfordrende atferd, forebygging av tvang osv. Og dette kan igjen være en hindring for faglig utvikling. Fordi: Er man ikke klar over manglende kompetanse, vil man heller ikke gjøre noe med dette.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At «form» ikke har noe tydelig, definert meningsinnhold innebærer også at «form» er manipulerbart. Og siden det er ansatte som definerer dette – som fyller «form» med mening – øker dette ansattes makt og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gjør det som</a:t>
            </a:r>
            <a:r>
              <a:rPr lang="nb-NO" sz="1800" dirty="0">
                <a:effectLst/>
                <a:latin typeface="Calibri" panose="020F0502020204030204" pitchFamily="34" charset="0"/>
                <a:ea typeface="DengXian" panose="02010600030101010101" pitchFamily="2" charset="-122"/>
                <a:cs typeface="Times New Roman" panose="02020603050405020304" pitchFamily="18" charset="0"/>
              </a:rPr>
              <a:t> i utgangspunktet er en skjev maktrelasjon enda skjevere</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Personene med</a:t>
            </a:r>
            <a:r>
              <a:rPr lang="nb-NO" sz="1800" dirty="0">
                <a:effectLst/>
                <a:latin typeface="Calibri" panose="020F0502020204030204" pitchFamily="34" charset="0"/>
                <a:ea typeface="DengXian" panose="02010600030101010101" pitchFamily="2" charset="-122"/>
                <a:cs typeface="Times New Roman" panose="02020603050405020304" pitchFamily="18" charset="0"/>
              </a:rPr>
              <a:t> utviklingshemming kan faktisk bli helt maktesløse mot denne formen for definisjonsmakt, fordi «form» kan romme og forklare det meste av deres handlinger. En kan for eksempel legge til medisinske diagnoser eller symptomer ved behov. Særlig dårlig «form» kan også forklare motmakt og motstand som et resultat av noe medisinsk</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 «Form» kan</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også misbrukes, av enkeltansatte som ikke ønsker å gjøre noe, f. eks. kan ansatte avlyse kafebesøk eller la være å vaske leiligheten ved å hevde at personen er eller har vært i dårlig «form»</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Dårlig «form» kan også brukes som et argument for oppfyllelse av ansattes ønsker og behov, som for eksempel å kjøre tur eller gå tur fordi personen er i god «form», eller kanskje fordi en kjøretur vil kunne lede til god «form»</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Dette handler også om betingelser for omsorgsarbeidet, som bemanning og turnus, faktorer som ansatte har lite kontroll over kan lede til manipulasjon av det de har kontroll over – forståelsen av beboerne gjennom ideen «form». Det beste eksemplet på dette ved Blåveislia er «hvitdøra».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23</a:t>
            </a:fld>
            <a:endParaRPr lang="nb-NO"/>
          </a:p>
        </p:txBody>
      </p:sp>
    </p:spTree>
    <p:extLst>
      <p:ext uri="{BB962C8B-B14F-4D97-AF65-F5344CB8AC3E}">
        <p14:creationId xmlns:p14="http://schemas.microsoft.com/office/powerpoint/2010/main" val="1391586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Lav bemanning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I denne situasjonen kan en si at ansatte tvinges til å innta en naturlig forståelse av beboerne som statiske – først da samsvarer betingelsene for omsorgsarbeidet med det som er mulig å få til i praksis.</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Låses utover denne situasjonen …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24</a:t>
            </a:fld>
            <a:endParaRPr lang="nb-NO"/>
          </a:p>
        </p:txBody>
      </p:sp>
    </p:spTree>
    <p:extLst>
      <p:ext uri="{BB962C8B-B14F-4D97-AF65-F5344CB8AC3E}">
        <p14:creationId xmlns:p14="http://schemas.microsoft.com/office/powerpoint/2010/main" val="124678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Om en skal ende bruken av «form», blir et viktig spørsmål: hva kan «form» erstattes med?</a:t>
            </a:r>
          </a:p>
          <a:p>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Jeg har absolutt ingen fasit, men det første som slår en er sannsynligvis fagbegreper og konkrete, presise beskrivelser</a:t>
            </a:r>
          </a:p>
          <a:p>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Fagbegreper med tydelig, definerte faglige definisjoner og mening. Og beskrivelser som så objektivt som mulig beskriver hva beboere gjør og hvordan situasjoner utfolder seg. </a:t>
            </a:r>
          </a:p>
          <a:p>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Synes ansatte at det å finne gode velegnede fagbegreper er vanskelig, kan dette være et symptom på et behov for økt kompetanse. </a:t>
            </a:r>
          </a:p>
          <a:p>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25</a:t>
            </a:fld>
            <a:endParaRPr lang="nb-NO"/>
          </a:p>
        </p:txBody>
      </p:sp>
    </p:spTree>
    <p:extLst>
      <p:ext uri="{BB962C8B-B14F-4D97-AF65-F5344CB8AC3E}">
        <p14:creationId xmlns:p14="http://schemas.microsoft.com/office/powerpoint/2010/main" val="3412140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Tusen takk for meg, og vil dere ha avhandlingen, seng meg gjerne en mail </a:t>
            </a:r>
            <a:r>
              <a:rPr lang="nb-NO" dirty="0">
                <a:sym typeface="Wingdings" panose="05000000000000000000" pitchFamily="2" charset="2"/>
              </a:rPr>
              <a:t></a:t>
            </a:r>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26</a:t>
            </a:fld>
            <a:endParaRPr lang="nb-NO"/>
          </a:p>
        </p:txBody>
      </p:sp>
    </p:spTree>
    <p:extLst>
      <p:ext uri="{BB962C8B-B14F-4D97-AF65-F5344CB8AC3E}">
        <p14:creationId xmlns:p14="http://schemas.microsoft.com/office/powerpoint/2010/main" val="41555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0" dirty="0">
                <a:effectLst/>
                <a:latin typeface="Calibri" panose="020F0502020204030204" pitchFamily="34" charset="0"/>
                <a:ea typeface="DengXian" panose="02010600030101010101" pitchFamily="2" charset="-122"/>
                <a:cs typeface="Times New Roman" panose="02020603050405020304" pitchFamily="18" charset="0"/>
              </a:rPr>
              <a:t>Jeg tilbrakte omtrent </a:t>
            </a:r>
            <a:r>
              <a:rPr lang="nb-NO" sz="1800" dirty="0">
                <a:effectLst/>
                <a:latin typeface="Calibri" panose="020F0502020204030204" pitchFamily="34" charset="0"/>
                <a:ea typeface="DengXian" panose="02010600030101010101" pitchFamily="2" charset="-122"/>
                <a:cs typeface="Times New Roman" panose="02020603050405020304" pitchFamily="18" charset="0"/>
              </a:rPr>
              <a:t>to måneder sammen med beboere og ansatte - det utgjør litt over 200 timer. Jeg intervjuet fire ansatte og analyserte to tvangsvedtak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I tillegg var jeg på et gjenbesøk hvor jeg igjen gjorde deltagende observasjon og samlet inn to nye tvangsvedtak.</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Dette er også</a:t>
            </a:r>
            <a:r>
              <a:rPr lang="nb-NO" sz="1800" u="sng" dirty="0">
                <a:effectLst/>
                <a:latin typeface="Calibri" panose="020F0502020204030204" pitchFamily="34" charset="0"/>
                <a:ea typeface="DengXian" panose="02010600030101010101" pitchFamily="2" charset="-122"/>
                <a:cs typeface="Times New Roman" panose="02020603050405020304" pitchFamily="18" charset="0"/>
              </a:rPr>
              <a:t> </a:t>
            </a:r>
            <a:r>
              <a:rPr lang="nb-NO" sz="1800" dirty="0">
                <a:effectLst/>
                <a:latin typeface="Calibri" panose="020F0502020204030204" pitchFamily="34" charset="0"/>
                <a:ea typeface="DengXian" panose="02010600030101010101" pitchFamily="2" charset="-122"/>
                <a:cs typeface="Times New Roman" panose="02020603050405020304" pitchFamily="18" charset="0"/>
              </a:rPr>
              <a:t>en sosiologisk studie, noe som innebærer at jeg har forsøkt å forstå hvorfor ansatte utøver makt, ikke å vurdere bruken som god eller dårlig, nødvendig eller unødvendig.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Hensikten er å forstå, fordi det er dette som senere gjør oss i stand til å eventuelt forebygge unødvendig maktbruk.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Her i dag vil jeg tillate meg å reflektere og være kritisk utover det funnene mine direkte viser – å være litt mer vernepleier enn sosiolog. Dette gjelder da særlig bruken av ordet «form» - som jeg av mistenker at hyppig brukes i tjenestene til personer med utviklingshemming. Det er for eksempel nevnt i andre studier, og så å si hver gang jeg har pratet om dette så har begrepet vært kjent, også for ansatte i eldreomsorgen. «Form» står, som vi skal se, i sentrum av ansattes forståelse av beboerne. </a:t>
            </a: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3</a:t>
            </a:fld>
            <a:endParaRPr lang="nb-NO"/>
          </a:p>
        </p:txBody>
      </p:sp>
    </p:spTree>
    <p:extLst>
      <p:ext uri="{BB962C8B-B14F-4D97-AF65-F5344CB8AC3E}">
        <p14:creationId xmlns:p14="http://schemas.microsoft.com/office/powerpoint/2010/main" val="56430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All menneskelig forståelse er motsetningsfull og kompleks, også hvordan ansatte forstår Peder og Kristian ved Blåveislia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For å håndtere denne kompleksiteten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konstruerer jeg to</a:t>
            </a:r>
            <a:r>
              <a:rPr lang="nb-NO" sz="1800" dirty="0">
                <a:effectLst/>
                <a:latin typeface="Calibri" panose="020F0502020204030204" pitchFamily="34" charset="0"/>
                <a:ea typeface="DengXian" panose="02010600030101010101" pitchFamily="2" charset="-122"/>
                <a:cs typeface="Times New Roman" panose="02020603050405020304" pitchFamily="18" charset="0"/>
              </a:rPr>
              <a:t> typer forståelse av beboerne - sosial og naturlig forståelse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Forståelsene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er konstruert av meg, men basert på datamaterialet</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De er forenklinger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som gjør det mulig å snakke om ulike måter å forstå beboerne på.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 eksisterer ikke i ren form – som enten eller – men er forståelser som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ansatte kan </a:t>
            </a:r>
            <a:r>
              <a:rPr lang="nb-NO" sz="1800" dirty="0">
                <a:effectLst/>
                <a:latin typeface="Calibri" panose="020F0502020204030204" pitchFamily="34" charset="0"/>
                <a:ea typeface="DengXian" panose="02010600030101010101" pitchFamily="2" charset="-122"/>
                <a:cs typeface="Times New Roman" panose="02020603050405020304" pitchFamily="18" charset="0"/>
              </a:rPr>
              <a:t>sies å </a:t>
            </a:r>
            <a:r>
              <a:rPr lang="nb-NO" sz="1800" i="1" dirty="0">
                <a:effectLst/>
                <a:latin typeface="Calibri" panose="020F0502020204030204" pitchFamily="34" charset="0"/>
                <a:ea typeface="DengXian" panose="02010600030101010101" pitchFamily="2" charset="-122"/>
                <a:cs typeface="Times New Roman" panose="02020603050405020304" pitchFamily="18" charset="0"/>
              </a:rPr>
              <a:t>primært</a:t>
            </a:r>
            <a:r>
              <a:rPr lang="nb-NO" sz="1800" dirty="0">
                <a:effectLst/>
                <a:latin typeface="Calibri" panose="020F0502020204030204" pitchFamily="34" charset="0"/>
                <a:ea typeface="DengXian" panose="02010600030101010101" pitchFamily="2" charset="-122"/>
                <a:cs typeface="Times New Roman" panose="02020603050405020304" pitchFamily="18" charset="0"/>
              </a:rPr>
              <a:t> ha av Peder og Kristian. Ingen ansatte kan sies å kun ha en sosial eller naturlig forståelse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Det er også slik at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forståelsen </a:t>
            </a:r>
            <a:r>
              <a:rPr lang="nb-NO" sz="1800" dirty="0">
                <a:effectLst/>
                <a:latin typeface="Calibri" panose="020F0502020204030204" pitchFamily="34" charset="0"/>
                <a:ea typeface="DengXian" panose="02010600030101010101" pitchFamily="2" charset="-122"/>
                <a:cs typeface="Times New Roman" panose="02020603050405020304" pitchFamily="18" charset="0"/>
              </a:rPr>
              <a:t>variere – fra ansatte til ansatte og fra situasjon til situasjon.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Vi begynne med hva betyr det at ansatte har en sosial forståelse </a:t>
            </a: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4</a:t>
            </a:fld>
            <a:endParaRPr lang="nb-NO"/>
          </a:p>
        </p:txBody>
      </p:sp>
    </p:spTree>
    <p:extLst>
      <p:ext uri="{BB962C8B-B14F-4D97-AF65-F5344CB8AC3E}">
        <p14:creationId xmlns:p14="http://schemas.microsoft.com/office/powerpoint/2010/main" val="157974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Ansatte inntar en sosial forståelse av Peder og Kristian når de primært fortolker det beboerne gjør eller sier som sosiale, meningsfulle handlinger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Kort sagt innebærer dette at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beboerne forstås so</a:t>
            </a:r>
            <a:r>
              <a:rPr lang="nb-NO" sz="1800" dirty="0">
                <a:effectLst/>
                <a:latin typeface="Calibri" panose="020F0502020204030204" pitchFamily="34" charset="0"/>
                <a:ea typeface="DengXian" panose="02010600030101010101" pitchFamily="2" charset="-122"/>
                <a:cs typeface="Times New Roman" panose="02020603050405020304" pitchFamily="18" charset="0"/>
              </a:rPr>
              <a:t>m personer – som mennesker som handler basert på hva deres motiver, intensjoner og ønsker er </a:t>
            </a: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5</a:t>
            </a:fld>
            <a:endParaRPr lang="nb-NO"/>
          </a:p>
        </p:txBody>
      </p:sp>
    </p:spTree>
    <p:extLst>
      <p:ext uri="{BB962C8B-B14F-4D97-AF65-F5344CB8AC3E}">
        <p14:creationId xmlns:p14="http://schemas.microsoft.com/office/powerpoint/2010/main" val="243934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Ansatte inntar en naturlig forståelse av Peder og Kristian når de primært fortolker det beboerne gjør som </a:t>
            </a:r>
            <a:r>
              <a:rPr lang="nb-NO" sz="1800" i="1" dirty="0">
                <a:effectLst/>
                <a:latin typeface="Calibri" panose="020F0502020204030204" pitchFamily="34" charset="0"/>
                <a:ea typeface="DengXian" panose="02010600030101010101" pitchFamily="2" charset="-122"/>
                <a:cs typeface="Times New Roman" panose="02020603050405020304" pitchFamily="18" charset="0"/>
              </a:rPr>
              <a:t>atferd</a:t>
            </a:r>
            <a:r>
              <a:rPr lang="nb-NO" sz="1800" dirty="0">
                <a:effectLst/>
                <a:latin typeface="Calibri" panose="020F0502020204030204" pitchFamily="34" charset="0"/>
                <a:ea typeface="DengXian" panose="02010600030101010101" pitchFamily="2" charset="-122"/>
                <a:cs typeface="Times New Roman" panose="02020603050405020304" pitchFamily="18" charset="0"/>
              </a:rPr>
              <a:t> basert på generelle medisinske diagnoser og symptomer</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Og ikke motiver, ønsker eller intensjoner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dirty="0">
                <a:effectLst/>
                <a:latin typeface="Calibri" panose="020F0502020204030204" pitchFamily="34" charset="0"/>
                <a:ea typeface="DengXian" panose="02010600030101010101" pitchFamily="2" charset="-122"/>
                <a:cs typeface="Times New Roman" panose="02020603050405020304" pitchFamily="18" charset="0"/>
              </a:rPr>
              <a:t>Dette minner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om måten vi forstår fysiske objekter på </a:t>
            </a:r>
          </a:p>
          <a:p>
            <a:endParaRPr lang="nb-NO" dirty="0"/>
          </a:p>
        </p:txBody>
      </p:sp>
      <p:sp>
        <p:nvSpPr>
          <p:cNvPr id="4" name="Plassholder for lysbildenummer 3"/>
          <p:cNvSpPr>
            <a:spLocks noGrp="1"/>
          </p:cNvSpPr>
          <p:nvPr>
            <p:ph type="sldNum" sz="quarter" idx="5"/>
          </p:nvPr>
        </p:nvSpPr>
        <p:spPr/>
        <p:txBody>
          <a:bodyPr/>
          <a:lstStyle/>
          <a:p>
            <a:fld id="{2452F0D6-F3CA-9244-87F9-C377494E1714}" type="slidenum">
              <a:rPr lang="nb-NO" smtClean="0"/>
              <a:t>6</a:t>
            </a:fld>
            <a:endParaRPr lang="nb-NO"/>
          </a:p>
        </p:txBody>
      </p:sp>
    </p:spTree>
    <p:extLst>
      <p:ext uri="{BB962C8B-B14F-4D97-AF65-F5344CB8AC3E}">
        <p14:creationId xmlns:p14="http://schemas.microsoft.com/office/powerpoint/2010/main" val="353690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For å enkelt illustrere en naturlig forståelse, kan vi se for oss en skala hvor vi har måten personer forstås i den ene enden, og måten ting forstås i den andre enden. </a:t>
            </a:r>
          </a:p>
          <a:p>
            <a:pPr>
              <a:lnSpc>
                <a:spcPct val="107000"/>
              </a:lnSpc>
              <a:spcAft>
                <a:spcPts val="800"/>
              </a:spcAft>
            </a:pPr>
            <a:endParaRPr lang="nb-NO" sz="1800" b="0" u="none"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Som personer har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vi motiver, intensjoner og hensikt med våre handlinger og ord – de er styrt av vår vilje. Dette kommuniserer vi til andre, noe som også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innebærer at vi</a:t>
            </a:r>
            <a:r>
              <a:rPr lang="nb-NO" sz="1800" dirty="0">
                <a:effectLst/>
                <a:latin typeface="Calibri" panose="020F0502020204030204" pitchFamily="34" charset="0"/>
                <a:ea typeface="DengXian" panose="02010600030101010101" pitchFamily="2" charset="-122"/>
                <a:cs typeface="Times New Roman" panose="02020603050405020304" pitchFamily="18" charset="0"/>
              </a:rPr>
              <a:t> har språk – verbalt og ikke verbalt språk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Vi er også dynamiske</a:t>
            </a:r>
            <a:r>
              <a:rPr lang="nb-NO" sz="1800" dirty="0">
                <a:effectLst/>
                <a:latin typeface="Calibri" panose="020F0502020204030204" pitchFamily="34" charset="0"/>
                <a:ea typeface="DengXian" panose="02010600030101010101" pitchFamily="2" charset="-122"/>
                <a:cs typeface="Times New Roman" panose="02020603050405020304" pitchFamily="18" charset="0"/>
              </a:rPr>
              <a:t> – som mennesker er vi i stand til å lære og utvikle oss selv</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Ting derimot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har ikke motiver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eller intensjoner – de er ikke styrt av vilje, men av deterministiske, forutsigbare naturlover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Vi forventer for eksempel ikke at stol faller over av seg selv. En stol kommuniserer heller ikke med oss – fordi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ting har </a:t>
            </a:r>
            <a:r>
              <a:rPr lang="nb-NO" sz="1800" dirty="0">
                <a:effectLst/>
                <a:latin typeface="Calibri" panose="020F0502020204030204" pitchFamily="34" charset="0"/>
                <a:ea typeface="DengXian" panose="02010600030101010101" pitchFamily="2" charset="-122"/>
                <a:cs typeface="Times New Roman" panose="02020603050405020304" pitchFamily="18" charset="0"/>
              </a:rPr>
              <a:t>ikke språk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Ting er også</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statiske i den forstand at de ikke lærer av verden rundt seg.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Mellom disse to måtene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kan også mennesker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forstås, og det er dette en naturlig forståelse representere.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En naturlig forståelse betyr derfor ikke at personer forstås bokstavelig talt som ting, men at de har noen av de samme egenskapene som ting (og med det også mangler noen av de egenskapene som gjør mennesker til mennesker).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bg1">
                  <a:lumMod val="95000"/>
                </a:schemeClr>
              </a:solidFill>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7</a:t>
            </a:fld>
            <a:endParaRPr lang="nb-NO"/>
          </a:p>
        </p:txBody>
      </p:sp>
    </p:spTree>
    <p:extLst>
      <p:ext uri="{BB962C8B-B14F-4D97-AF65-F5344CB8AC3E}">
        <p14:creationId xmlns:p14="http://schemas.microsoft.com/office/powerpoint/2010/main" val="425899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Alt i alt finner jeg </a:t>
            </a: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at en sosial forståelse lede </a:t>
            </a:r>
            <a:r>
              <a:rPr lang="nb-NO" sz="1800" dirty="0">
                <a:effectLst/>
                <a:latin typeface="Calibri" panose="020F0502020204030204" pitchFamily="34" charset="0"/>
                <a:ea typeface="DengXian" panose="02010600030101010101" pitchFamily="2" charset="-122"/>
                <a:cs typeface="Times New Roman" panose="02020603050405020304" pitchFamily="18" charset="0"/>
              </a:rPr>
              <a:t>til bruk av de mindre inngripende formene for maktbruk – som er </a:t>
            </a:r>
            <a:r>
              <a:rPr lang="nb-NO" sz="1800" b="1" dirty="0">
                <a:effectLst/>
                <a:latin typeface="Calibri" panose="020F0502020204030204" pitchFamily="34" charset="0"/>
                <a:ea typeface="DengXian" panose="02010600030101010101" pitchFamily="2" charset="-122"/>
                <a:cs typeface="Times New Roman" panose="02020603050405020304" pitchFamily="18" charset="0"/>
              </a:rPr>
              <a:t>…</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Praksisen å la seg</a:t>
            </a:r>
            <a:r>
              <a:rPr lang="nb-NO" sz="1800" dirty="0">
                <a:effectLst/>
                <a:latin typeface="Calibri" panose="020F0502020204030204" pitchFamily="34" charset="0"/>
                <a:ea typeface="DengXian" panose="02010600030101010101" pitchFamily="2" charset="-122"/>
                <a:cs typeface="Times New Roman" panose="02020603050405020304" pitchFamily="18" charset="0"/>
              </a:rPr>
              <a:t> styre, hvor ansatte følger og lar seg styre av beboernes ønsker, og inviterende praksis, hvor ansatte tar mer initiativ f. eks. foreslår eller tilrettelegger for aktiviteter de vet beboeren setter pris på.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Felles for disse praksisene er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at de ikke går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imot beboernes selvbestemmelse </a:t>
            </a: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De er likevel bruk av makt fordi det er ansatte som</a:t>
            </a:r>
            <a:r>
              <a:rPr lang="nb-NO" sz="1800" i="1" dirty="0">
                <a:effectLst/>
                <a:latin typeface="Calibri" panose="020F0502020204030204" pitchFamily="34" charset="0"/>
                <a:ea typeface="DengXian" panose="02010600030101010101" pitchFamily="2" charset="-122"/>
                <a:cs typeface="Times New Roman" panose="02020603050405020304" pitchFamily="18" charset="0"/>
              </a:rPr>
              <a:t> velger</a:t>
            </a:r>
            <a:r>
              <a:rPr lang="nb-NO" sz="1800" dirty="0">
                <a:effectLst/>
                <a:latin typeface="Calibri" panose="020F0502020204030204" pitchFamily="34" charset="0"/>
                <a:ea typeface="DengXian" panose="02010600030101010101" pitchFamily="2" charset="-122"/>
                <a:cs typeface="Times New Roman" panose="02020603050405020304" pitchFamily="18" charset="0"/>
              </a:rPr>
              <a:t> å la seg styre og </a:t>
            </a:r>
            <a:r>
              <a:rPr lang="nb-NO" sz="1800" i="1" dirty="0">
                <a:effectLst/>
                <a:latin typeface="Calibri" panose="020F0502020204030204" pitchFamily="34" charset="0"/>
                <a:ea typeface="DengXian" panose="02010600030101010101" pitchFamily="2" charset="-122"/>
                <a:cs typeface="Times New Roman" panose="02020603050405020304" pitchFamily="18" charset="0"/>
              </a:rPr>
              <a:t>velger </a:t>
            </a:r>
            <a:r>
              <a:rPr lang="nb-NO" sz="1800" dirty="0">
                <a:effectLst/>
                <a:latin typeface="Calibri" panose="020F0502020204030204" pitchFamily="34" charset="0"/>
                <a:ea typeface="DengXian" panose="02010600030101010101" pitchFamily="2" charset="-122"/>
                <a:cs typeface="Times New Roman" panose="02020603050405020304" pitchFamily="18" charset="0"/>
              </a:rPr>
              <a:t>å utøve en inviterende praksis. Med å anse også dette som maktbruk forsøker jeg å anerkjenne eksplisitt at relasjonen mellom beboere og ansatte er asymmetrisk med tanke på makt; at er det ansatte som har mest makt, herunder å bestemme og velge hvordan de skal møte og handle overfor beboere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8</a:t>
            </a:fld>
            <a:endParaRPr lang="nb-NO"/>
          </a:p>
        </p:txBody>
      </p:sp>
    </p:spTree>
    <p:extLst>
      <p:ext uri="{BB962C8B-B14F-4D97-AF65-F5344CB8AC3E}">
        <p14:creationId xmlns:p14="http://schemas.microsoft.com/office/powerpoint/2010/main" val="17338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0" u="none" dirty="0">
                <a:effectLst/>
                <a:latin typeface="Calibri" panose="020F0502020204030204" pitchFamily="34" charset="0"/>
                <a:ea typeface="DengXian" panose="02010600030101010101" pitchFamily="2" charset="-122"/>
                <a:cs typeface="Times New Roman" panose="02020603050405020304" pitchFamily="18" charset="0"/>
              </a:rPr>
              <a:t>En naturlig forståelse leder </a:t>
            </a:r>
            <a:r>
              <a:rPr lang="nb-NO" sz="1800" dirty="0">
                <a:effectLst/>
                <a:latin typeface="Calibri" panose="020F0502020204030204" pitchFamily="34" charset="0"/>
                <a:ea typeface="DengXian" panose="02010600030101010101" pitchFamily="2" charset="-122"/>
                <a:cs typeface="Times New Roman" panose="02020603050405020304" pitchFamily="18" charset="0"/>
              </a:rPr>
              <a:t>derimot til bruk av de mer inngripende formene for maktbruk, som er </a:t>
            </a: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insisterende praksis</a:t>
            </a:r>
            <a:r>
              <a:rPr lang="nb-NO" sz="1800" dirty="0">
                <a:effectLst/>
                <a:latin typeface="Calibri" panose="020F0502020204030204" pitchFamily="34" charset="0"/>
                <a:ea typeface="DengXian" panose="02010600030101010101" pitchFamily="2" charset="-122"/>
                <a:cs typeface="Times New Roman" panose="02020603050405020304" pitchFamily="18" charset="0"/>
              </a:rPr>
              <a:t> og tvang, og som ansatte ved Blåveislia som regel kalte for «rammer»</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b="1" u="sng" dirty="0">
                <a:effectLst/>
                <a:latin typeface="Calibri" panose="020F0502020204030204" pitchFamily="34" charset="0"/>
                <a:ea typeface="DengXian" panose="02010600030101010101" pitchFamily="2" charset="-122"/>
                <a:cs typeface="Times New Roman" panose="02020603050405020304" pitchFamily="18" charset="0"/>
              </a:rPr>
              <a:t>Felles for disse er at</a:t>
            </a:r>
            <a:r>
              <a:rPr lang="nb-NO" sz="1800" dirty="0">
                <a:effectLst/>
                <a:latin typeface="Calibri" panose="020F0502020204030204" pitchFamily="34" charset="0"/>
                <a:ea typeface="DengXian" panose="02010600030101010101" pitchFamily="2" charset="-122"/>
                <a:cs typeface="Times New Roman" panose="02020603050405020304" pitchFamily="18" charset="0"/>
              </a:rPr>
              <a:t> ansatte går imot beboernes selvbestemmelse, for eksempel ved å nekte beboerne noe, avlede beboernes oppmerksomhet eller bruke fysisk makt av varierende grad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Et eksempel kan tydeliggjøre hvordan disse ulike forståelsene fører til ulik maktbruk </a:t>
            </a:r>
          </a:p>
          <a:p>
            <a:pPr>
              <a:lnSpc>
                <a:spcPct val="107000"/>
              </a:lnSpc>
              <a:spcAft>
                <a:spcPts val="800"/>
              </a:spcAft>
            </a:pPr>
            <a:endParaRPr lang="nb-NO"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2452F0D6-F3CA-9244-87F9-C377494E1714}" type="slidenum">
              <a:rPr lang="nb-NO" smtClean="0"/>
              <a:t>9</a:t>
            </a:fld>
            <a:endParaRPr lang="nb-NO"/>
          </a:p>
        </p:txBody>
      </p:sp>
    </p:spTree>
    <p:extLst>
      <p:ext uri="{BB962C8B-B14F-4D97-AF65-F5344CB8AC3E}">
        <p14:creationId xmlns:p14="http://schemas.microsoft.com/office/powerpoint/2010/main" val="372552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Tittel 6"/>
          <p:cNvSpPr>
            <a:spLocks noGrp="1"/>
          </p:cNvSpPr>
          <p:nvPr>
            <p:ph type="title"/>
          </p:nvPr>
        </p:nvSpPr>
        <p:spPr>
          <a:xfrm>
            <a:off x="737461" y="4439589"/>
            <a:ext cx="10515600" cy="642265"/>
          </a:xfrm>
          <a:prstGeom prst="rect">
            <a:avLst/>
          </a:prstGeom>
        </p:spPr>
        <p:txBody>
          <a:bodyPr/>
          <a:lstStyle>
            <a:lvl1pPr>
              <a:defRPr baseline="0"/>
            </a:lvl1pPr>
          </a:lstStyle>
          <a:p>
            <a:r>
              <a:rPr lang="nb-NO"/>
              <a:t>Klikk for å redigere tittelstil</a:t>
            </a:r>
            <a:endParaRPr lang="nb-NO" dirty="0"/>
          </a:p>
        </p:txBody>
      </p:sp>
    </p:spTree>
    <p:extLst>
      <p:ext uri="{BB962C8B-B14F-4D97-AF65-F5344CB8AC3E}">
        <p14:creationId xmlns:p14="http://schemas.microsoft.com/office/powerpoint/2010/main" val="41452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7817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01029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208361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27345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36170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004808" y="1548566"/>
            <a:ext cx="9144000" cy="2387600"/>
          </a:xfrm>
          <a:prstGeom prst="rect">
            <a:avLst/>
          </a:prstGeom>
        </p:spPr>
        <p:txBody>
          <a:bodyPr anchor="b"/>
          <a:lstStyle>
            <a:lvl1pPr algn="l">
              <a:defRPr sz="6000"/>
            </a:lvl1pPr>
          </a:lstStyle>
          <a:p>
            <a:r>
              <a:rPr lang="nb-NO" dirty="0"/>
              <a:t>Klikk for å redigere tittelstil</a:t>
            </a:r>
          </a:p>
        </p:txBody>
      </p:sp>
      <p:sp>
        <p:nvSpPr>
          <p:cNvPr id="3" name="Undertittel 2"/>
          <p:cNvSpPr>
            <a:spLocks noGrp="1"/>
          </p:cNvSpPr>
          <p:nvPr>
            <p:ph type="subTitle" idx="1"/>
          </p:nvPr>
        </p:nvSpPr>
        <p:spPr>
          <a:xfrm>
            <a:off x="1004808" y="4028241"/>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6598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3"/>
            <a:ext cx="10515600"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838200" y="2577293"/>
            <a:ext cx="10515600" cy="3381805"/>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23145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82692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36012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109182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4859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62701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4A946599-31FE-9A4C-8158-68533835AAFC}" type="datetimeFigureOut">
              <a:rPr lang="nb-NO" smtClean="0"/>
              <a:t>15.11.2023</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F2A3C590-C069-124F-B36D-24215117BADA}" type="slidenum">
              <a:rPr lang="nb-NO" smtClean="0"/>
              <a:t>‹#›</a:t>
            </a:fld>
            <a:endParaRPr lang="nb-NO"/>
          </a:p>
        </p:txBody>
      </p:sp>
    </p:spTree>
    <p:extLst>
      <p:ext uri="{BB962C8B-B14F-4D97-AF65-F5344CB8AC3E}">
        <p14:creationId xmlns:p14="http://schemas.microsoft.com/office/powerpoint/2010/main" val="567706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2">
                <a:lumMod val="75000"/>
              </a:schemeClr>
            </a:gs>
            <a:gs pos="8000">
              <a:srgbClr val="006C79"/>
            </a:gs>
            <a:gs pos="19000">
              <a:srgbClr val="007785"/>
            </a:gs>
            <a:gs pos="74000">
              <a:schemeClr val="accent2">
                <a:lumMod val="75000"/>
                <a:alpha val="75000"/>
              </a:schemeClr>
            </a:gs>
            <a:gs pos="96000">
              <a:schemeClr val="accent3">
                <a:lumMod val="75000"/>
              </a:schemeClr>
            </a:gs>
            <a:gs pos="6000">
              <a:srgbClr val="016976"/>
            </a:gs>
          </a:gsLst>
          <a:lin ang="5400000" scaled="1"/>
          <a:tileRect/>
        </a:gradFill>
        <a:effectLst/>
      </p:bgPr>
    </p:bg>
    <p:spTree>
      <p:nvGrpSpPr>
        <p:cNvPr id="1" name=""/>
        <p:cNvGrpSpPr/>
        <p:nvPr/>
      </p:nvGrpSpPr>
      <p:grpSpPr>
        <a:xfrm>
          <a:off x="0" y="0"/>
          <a:ext cx="0" cy="0"/>
          <a:chOff x="0" y="0"/>
          <a:chExt cx="0" cy="0"/>
        </a:xfrm>
      </p:grpSpPr>
      <p:grpSp>
        <p:nvGrpSpPr>
          <p:cNvPr id="8" name="Gruppe 7"/>
          <p:cNvGrpSpPr/>
          <p:nvPr userDrawn="1"/>
        </p:nvGrpSpPr>
        <p:grpSpPr>
          <a:xfrm>
            <a:off x="0" y="4071257"/>
            <a:ext cx="12192000" cy="2365829"/>
            <a:chOff x="0" y="4071257"/>
            <a:chExt cx="12192000" cy="2365829"/>
          </a:xfrm>
        </p:grpSpPr>
        <p:grpSp>
          <p:nvGrpSpPr>
            <p:cNvPr id="9" name="Gruppe 8"/>
            <p:cNvGrpSpPr>
              <a:grpSpLocks noChangeAspect="1"/>
            </p:cNvGrpSpPr>
            <p:nvPr/>
          </p:nvGrpSpPr>
          <p:grpSpPr>
            <a:xfrm>
              <a:off x="0" y="4071257"/>
              <a:ext cx="12192000" cy="2365829"/>
              <a:chOff x="0" y="4071257"/>
              <a:chExt cx="12192000" cy="2365829"/>
            </a:xfrm>
          </p:grpSpPr>
          <p:sp>
            <p:nvSpPr>
              <p:cNvPr id="11" name="Rektangel 10"/>
              <p:cNvSpPr/>
              <p:nvPr/>
            </p:nvSpPr>
            <p:spPr>
              <a:xfrm>
                <a:off x="0" y="4071257"/>
                <a:ext cx="12192000" cy="23658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449867"/>
                <a:ext cx="2116667" cy="714640"/>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914" y="5953179"/>
                <a:ext cx="1685472" cy="211328"/>
              </a:xfrm>
              <a:prstGeom prst="rect">
                <a:avLst/>
              </a:prstGeom>
            </p:spPr>
          </p:pic>
        </p:grpSp>
        <p:cxnSp>
          <p:nvCxnSpPr>
            <p:cNvPr id="10" name="Rett linje 9"/>
            <p:cNvCxnSpPr/>
            <p:nvPr/>
          </p:nvCxnSpPr>
          <p:spPr>
            <a:xfrm>
              <a:off x="762000" y="5254171"/>
              <a:ext cx="10996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0784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accent2">
                <a:lumMod val="75000"/>
              </a:schemeClr>
            </a:gs>
            <a:gs pos="8000">
              <a:srgbClr val="006C79"/>
            </a:gs>
            <a:gs pos="19000">
              <a:srgbClr val="007785"/>
            </a:gs>
            <a:gs pos="74000">
              <a:schemeClr val="accent2">
                <a:lumMod val="75000"/>
                <a:alpha val="75000"/>
              </a:schemeClr>
            </a:gs>
            <a:gs pos="96000">
              <a:schemeClr val="accent3">
                <a:lumMod val="75000"/>
              </a:schemeClr>
            </a:gs>
            <a:gs pos="6000">
              <a:srgbClr val="016976"/>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1936"/>
      </p:ext>
    </p:extLst>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accent2">
                <a:lumMod val="75000"/>
              </a:schemeClr>
            </a:gs>
            <a:gs pos="8000">
              <a:srgbClr val="006C79"/>
            </a:gs>
            <a:gs pos="19000">
              <a:srgbClr val="007785"/>
            </a:gs>
            <a:gs pos="74000">
              <a:schemeClr val="accent2">
                <a:lumMod val="75000"/>
                <a:alpha val="75000"/>
              </a:schemeClr>
            </a:gs>
            <a:gs pos="96000">
              <a:schemeClr val="accent3">
                <a:lumMod val="75000"/>
              </a:schemeClr>
            </a:gs>
            <a:gs pos="6000">
              <a:srgbClr val="016976"/>
            </a:gs>
          </a:gsLst>
          <a:lin ang="5400000" scaled="1"/>
          <a:tileRect/>
        </a:gra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6801404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file://localhost/Volumes/fellesadmin/Trykkeri/JOBBER/01_UiN/UiN%20Profilha&#778;ndbok/_NORD%20universitet%20profil/Presentasjon/Studentambassad&#248;r/pres5.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file://localhost/Volumes/fellesadmin/Trykkeri/JOBBER/01_UiN/UiN%20Profilha&#778;ndbok/_NORD%20universitet%20profil/Presentasjon/Studentambassad&#248;r/pres5.jpg" TargetMode="External"/><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6"/>
          <p:cNvSpPr>
            <a:spLocks noGrp="1"/>
          </p:cNvSpPr>
          <p:nvPr>
            <p:ph type="title"/>
          </p:nvPr>
        </p:nvSpPr>
        <p:spPr>
          <a:xfrm>
            <a:off x="692856" y="4697328"/>
            <a:ext cx="11640394" cy="524595"/>
          </a:xfrm>
          <a:prstGeom prst="rect">
            <a:avLst/>
          </a:prstGeom>
        </p:spPr>
        <p:txBody>
          <a:bodyPr/>
          <a:lstStyle>
            <a:lvl1pPr>
              <a:defRPr baseline="0"/>
            </a:lvl1pPr>
          </a:lstStyle>
          <a:p>
            <a:r>
              <a:rPr lang="nb-NO" sz="2800" b="1" dirty="0"/>
              <a:t>Stine Marlen Henriksen, førsteamanuensis i vernepleie, SOF midt / Nord </a:t>
            </a:r>
            <a:r>
              <a:rPr lang="nb-NO" sz="2800" b="1" dirty="0" err="1"/>
              <a:t>uni</a:t>
            </a:r>
            <a:r>
              <a:rPr lang="nb-NO" sz="2800" b="1" dirty="0"/>
              <a:t>. </a:t>
            </a:r>
          </a:p>
        </p:txBody>
      </p:sp>
      <p:sp>
        <p:nvSpPr>
          <p:cNvPr id="3" name="Tittel 6">
            <a:extLst>
              <a:ext uri="{FF2B5EF4-FFF2-40B4-BE49-F238E27FC236}">
                <a16:creationId xmlns:a16="http://schemas.microsoft.com/office/drawing/2014/main" id="{5392C4C4-0E18-4EF9-8925-137995B6771A}"/>
              </a:ext>
            </a:extLst>
          </p:cNvPr>
          <p:cNvSpPr txBox="1">
            <a:spLocks/>
          </p:cNvSpPr>
          <p:nvPr/>
        </p:nvSpPr>
        <p:spPr>
          <a:xfrm>
            <a:off x="737460" y="665429"/>
            <a:ext cx="10801397" cy="3293254"/>
          </a:xfrm>
          <a:prstGeom prst="rect">
            <a:avLst/>
          </a:prstGeom>
        </p:spPr>
        <p:txBody>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a:lnSpc>
                <a:spcPct val="100000"/>
              </a:lnSpc>
              <a:spcBef>
                <a:spcPts val="600"/>
              </a:spcBef>
              <a:spcAft>
                <a:spcPts val="600"/>
              </a:spcAft>
            </a:pPr>
            <a:r>
              <a:rPr lang="nb-NO" sz="3200" b="1" dirty="0" err="1">
                <a:solidFill>
                  <a:schemeClr val="bg1">
                    <a:lumMod val="95000"/>
                  </a:schemeClr>
                </a:solidFill>
              </a:rPr>
              <a:t>SOFs</a:t>
            </a:r>
            <a:r>
              <a:rPr lang="nb-NO" sz="3200" b="1" dirty="0">
                <a:solidFill>
                  <a:schemeClr val="bg1">
                    <a:lumMod val="95000"/>
                  </a:schemeClr>
                </a:solidFill>
              </a:rPr>
              <a:t> lunsjseminar 15. november 2023</a:t>
            </a:r>
            <a:br>
              <a:rPr lang="nb-NO" sz="3200" b="1" dirty="0">
                <a:solidFill>
                  <a:schemeClr val="bg1">
                    <a:lumMod val="95000"/>
                  </a:schemeClr>
                </a:solidFill>
              </a:rPr>
            </a:br>
            <a:br>
              <a:rPr lang="nb-NO" b="1" dirty="0">
                <a:solidFill>
                  <a:schemeClr val="bg1">
                    <a:lumMod val="95000"/>
                  </a:schemeClr>
                </a:solidFill>
              </a:rPr>
            </a:br>
            <a:r>
              <a:rPr lang="nb-NO" dirty="0">
                <a:solidFill>
                  <a:schemeClr val="bg1">
                    <a:lumMod val="95000"/>
                  </a:schemeClr>
                </a:solidFill>
              </a:rPr>
              <a:t>Tjenester for personer med utviklingshemming – i god eller dårlig «form»?</a:t>
            </a:r>
          </a:p>
          <a:p>
            <a:pPr>
              <a:lnSpc>
                <a:spcPct val="100000"/>
              </a:lnSpc>
              <a:spcBef>
                <a:spcPts val="600"/>
              </a:spcBef>
              <a:spcAft>
                <a:spcPts val="600"/>
              </a:spcAft>
            </a:pPr>
            <a:r>
              <a:rPr lang="nb-NO" dirty="0">
                <a:solidFill>
                  <a:schemeClr val="bg1">
                    <a:lumMod val="95000"/>
                  </a:schemeClr>
                </a:solidFill>
              </a:rPr>
              <a:t>Hva betyr det for omsorgsarbeidet?</a:t>
            </a:r>
            <a:endParaRPr lang="nb-NO" sz="2800" dirty="0">
              <a:latin typeface="+mn-lt"/>
            </a:endParaRPr>
          </a:p>
        </p:txBody>
      </p:sp>
    </p:spTree>
    <p:extLst>
      <p:ext uri="{BB962C8B-B14F-4D97-AF65-F5344CB8AC3E}">
        <p14:creationId xmlns:p14="http://schemas.microsoft.com/office/powerpoint/2010/main" val="14823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4"/>
            <a:ext cx="10515600" cy="615754"/>
          </a:xfrm>
        </p:spPr>
        <p:txBody>
          <a:bodyPr/>
          <a:lstStyle/>
          <a:p>
            <a:r>
              <a:rPr lang="nb-NO" dirty="0">
                <a:solidFill>
                  <a:schemeClr val="bg1">
                    <a:lumMod val="95000"/>
                  </a:schemeClr>
                </a:solidFill>
              </a:rPr>
              <a:t>Eksempel – sosial forståelse </a:t>
            </a: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Plassholder for innhold 2">
            <a:extLst>
              <a:ext uri="{FF2B5EF4-FFF2-40B4-BE49-F238E27FC236}">
                <a16:creationId xmlns:a16="http://schemas.microsoft.com/office/drawing/2014/main" id="{080AA8B1-87DA-42FE-973D-2B45D12CD427}"/>
              </a:ext>
            </a:extLst>
          </p:cNvPr>
          <p:cNvSpPr txBox="1">
            <a:spLocks/>
          </p:cNvSpPr>
          <p:nvPr/>
        </p:nvSpPr>
        <p:spPr>
          <a:xfrm>
            <a:off x="5578474" y="2623884"/>
            <a:ext cx="5191126" cy="269741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b-NO" dirty="0">
                <a:solidFill>
                  <a:schemeClr val="bg1">
                    <a:lumMod val="95000"/>
                  </a:schemeClr>
                </a:solidFill>
              </a:rPr>
              <a:t>Meningsfull handling som er et resultat av Peders vilje </a:t>
            </a:r>
          </a:p>
          <a:p>
            <a:r>
              <a:rPr lang="nb-NO" dirty="0">
                <a:solidFill>
                  <a:schemeClr val="bg1">
                    <a:lumMod val="95000"/>
                  </a:schemeClr>
                </a:solidFill>
              </a:rPr>
              <a:t>Utøvelse av praksisen å la seg styre</a:t>
            </a:r>
          </a:p>
          <a:p>
            <a:pPr marL="0" indent="0">
              <a:buNone/>
            </a:pPr>
            <a:endParaRPr lang="nb-NO" dirty="0">
              <a:solidFill>
                <a:schemeClr val="bg1">
                  <a:lumMod val="95000"/>
                </a:schemeClr>
              </a:solidFill>
            </a:endParaRPr>
          </a:p>
          <a:p>
            <a:pPr marL="0" indent="0">
              <a:buFont typeface="Arial"/>
              <a:buNone/>
            </a:pPr>
            <a:endParaRPr lang="nb-NO" dirty="0">
              <a:solidFill>
                <a:schemeClr val="bg1">
                  <a:lumMod val="95000"/>
                </a:schemeClr>
              </a:solidFill>
            </a:endParaRPr>
          </a:p>
          <a:p>
            <a:endParaRPr lang="nb-NO" dirty="0">
              <a:solidFill>
                <a:schemeClr val="bg1">
                  <a:lumMod val="95000"/>
                </a:schemeClr>
              </a:solidFill>
            </a:endParaRPr>
          </a:p>
        </p:txBody>
      </p:sp>
      <p:sp>
        <p:nvSpPr>
          <p:cNvPr id="8" name="Plassholder for innhold 2">
            <a:extLst>
              <a:ext uri="{FF2B5EF4-FFF2-40B4-BE49-F238E27FC236}">
                <a16:creationId xmlns:a16="http://schemas.microsoft.com/office/drawing/2014/main" id="{73F8DE99-3C44-47E3-87B4-A6A27A603869}"/>
              </a:ext>
            </a:extLst>
          </p:cNvPr>
          <p:cNvSpPr txBox="1">
            <a:spLocks/>
          </p:cNvSpPr>
          <p:nvPr/>
        </p:nvSpPr>
        <p:spPr>
          <a:xfrm>
            <a:off x="1320832" y="2623884"/>
            <a:ext cx="2768568" cy="279705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b-NO" dirty="0">
                <a:solidFill>
                  <a:schemeClr val="bg1">
                    <a:lumMod val="95000"/>
                  </a:schemeClr>
                </a:solidFill>
              </a:rPr>
              <a:t>Peder sitter i lenestolen, i leiligheten sin, og har en kopp med vann i. Han rekker koppen til den ansatte. </a:t>
            </a:r>
          </a:p>
          <a:p>
            <a:pPr marL="0" indent="0">
              <a:buNone/>
            </a:pPr>
            <a:r>
              <a:rPr lang="nb-NO" dirty="0">
                <a:solidFill>
                  <a:schemeClr val="bg1">
                    <a:lumMod val="95000"/>
                  </a:schemeClr>
                </a:solidFill>
              </a:rPr>
              <a:t>  </a:t>
            </a:r>
          </a:p>
          <a:p>
            <a:pPr marL="0" indent="0">
              <a:buFont typeface="Arial"/>
              <a:buNone/>
            </a:pPr>
            <a:endParaRPr lang="nb-NO" dirty="0">
              <a:solidFill>
                <a:schemeClr val="bg1">
                  <a:lumMod val="95000"/>
                </a:schemeClr>
              </a:solidFill>
            </a:endParaRPr>
          </a:p>
        </p:txBody>
      </p:sp>
    </p:spTree>
    <p:extLst>
      <p:ext uri="{BB962C8B-B14F-4D97-AF65-F5344CB8AC3E}">
        <p14:creationId xmlns:p14="http://schemas.microsoft.com/office/powerpoint/2010/main" val="31350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4"/>
            <a:ext cx="10515600" cy="615754"/>
          </a:xfrm>
        </p:spPr>
        <p:txBody>
          <a:bodyPr/>
          <a:lstStyle/>
          <a:p>
            <a:r>
              <a:rPr lang="nb-NO" dirty="0">
                <a:solidFill>
                  <a:schemeClr val="bg1">
                    <a:lumMod val="95000"/>
                  </a:schemeClr>
                </a:solidFill>
              </a:rPr>
              <a:t>Eksempel – naturlig forståelse </a:t>
            </a: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Plassholder for innhold 2">
            <a:extLst>
              <a:ext uri="{FF2B5EF4-FFF2-40B4-BE49-F238E27FC236}">
                <a16:creationId xmlns:a16="http://schemas.microsoft.com/office/drawing/2014/main" id="{080AA8B1-87DA-42FE-973D-2B45D12CD427}"/>
              </a:ext>
            </a:extLst>
          </p:cNvPr>
          <p:cNvSpPr txBox="1">
            <a:spLocks/>
          </p:cNvSpPr>
          <p:nvPr/>
        </p:nvSpPr>
        <p:spPr>
          <a:xfrm>
            <a:off x="5168900" y="2623884"/>
            <a:ext cx="6184900" cy="3353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b-NO" dirty="0">
                <a:solidFill>
                  <a:schemeClr val="bg1">
                    <a:lumMod val="95000"/>
                  </a:schemeClr>
                </a:solidFill>
              </a:rPr>
              <a:t>Mas – irrasjonell handling</a:t>
            </a:r>
          </a:p>
          <a:p>
            <a:r>
              <a:rPr lang="nb-NO" dirty="0">
                <a:solidFill>
                  <a:schemeClr val="bg1">
                    <a:lumMod val="95000"/>
                  </a:schemeClr>
                </a:solidFill>
              </a:rPr>
              <a:t>Peders handlinger forstås som et resultat av noe medisinsk </a:t>
            </a:r>
          </a:p>
          <a:p>
            <a:r>
              <a:rPr lang="nb-NO" dirty="0">
                <a:solidFill>
                  <a:schemeClr val="bg1">
                    <a:lumMod val="95000"/>
                  </a:schemeClr>
                </a:solidFill>
              </a:rPr>
              <a:t>Fortolkes på bakgrunn av medisinske diagnoser og symptomer</a:t>
            </a:r>
          </a:p>
          <a:p>
            <a:r>
              <a:rPr lang="nb-NO" dirty="0">
                <a:solidFill>
                  <a:schemeClr val="bg1">
                    <a:lumMod val="95000"/>
                  </a:schemeClr>
                </a:solidFill>
              </a:rPr>
              <a:t>Utøver former for insisterende praksis, grensende til tvang </a:t>
            </a:r>
          </a:p>
          <a:p>
            <a:endParaRPr lang="nb-NO" dirty="0">
              <a:solidFill>
                <a:schemeClr val="bg1">
                  <a:lumMod val="95000"/>
                </a:schemeClr>
              </a:solidFill>
            </a:endParaRPr>
          </a:p>
          <a:p>
            <a:pPr marL="0" indent="0">
              <a:buNone/>
            </a:pPr>
            <a:endParaRPr lang="nb-NO" dirty="0">
              <a:solidFill>
                <a:schemeClr val="bg1">
                  <a:lumMod val="95000"/>
                </a:schemeClr>
              </a:solidFill>
            </a:endParaRPr>
          </a:p>
          <a:p>
            <a:pPr marL="0" indent="0">
              <a:buFont typeface="Arial"/>
              <a:buNone/>
            </a:pPr>
            <a:endParaRPr lang="nb-NO" dirty="0">
              <a:solidFill>
                <a:schemeClr val="bg1">
                  <a:lumMod val="95000"/>
                </a:schemeClr>
              </a:solidFill>
            </a:endParaRPr>
          </a:p>
          <a:p>
            <a:endParaRPr lang="nb-NO" dirty="0">
              <a:solidFill>
                <a:schemeClr val="bg1">
                  <a:lumMod val="95000"/>
                </a:schemeClr>
              </a:solidFill>
            </a:endParaRPr>
          </a:p>
        </p:txBody>
      </p:sp>
      <p:sp>
        <p:nvSpPr>
          <p:cNvPr id="8" name="Plassholder for innhold 2">
            <a:extLst>
              <a:ext uri="{FF2B5EF4-FFF2-40B4-BE49-F238E27FC236}">
                <a16:creationId xmlns:a16="http://schemas.microsoft.com/office/drawing/2014/main" id="{73F8DE99-3C44-47E3-87B4-A6A27A603869}"/>
              </a:ext>
            </a:extLst>
          </p:cNvPr>
          <p:cNvSpPr txBox="1">
            <a:spLocks/>
          </p:cNvSpPr>
          <p:nvPr/>
        </p:nvSpPr>
        <p:spPr>
          <a:xfrm>
            <a:off x="1320832" y="2623884"/>
            <a:ext cx="2768568" cy="282441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b-NO" dirty="0">
                <a:solidFill>
                  <a:schemeClr val="bg1">
                    <a:lumMod val="95000"/>
                  </a:schemeClr>
                </a:solidFill>
              </a:rPr>
              <a:t>Peder sitter i lenestolen, i leiligheten sin, og har en kopp med vann i. Han rekker koppen til den ansatte. </a:t>
            </a:r>
          </a:p>
          <a:p>
            <a:pPr marL="0" indent="0">
              <a:buNone/>
            </a:pPr>
            <a:r>
              <a:rPr lang="nb-NO" dirty="0">
                <a:solidFill>
                  <a:schemeClr val="bg1">
                    <a:lumMod val="95000"/>
                  </a:schemeClr>
                </a:solidFill>
              </a:rPr>
              <a:t>  </a:t>
            </a:r>
          </a:p>
          <a:p>
            <a:pPr marL="0" indent="0">
              <a:buFont typeface="Arial"/>
              <a:buNone/>
            </a:pPr>
            <a:endParaRPr lang="nb-NO" dirty="0">
              <a:solidFill>
                <a:schemeClr val="bg1">
                  <a:lumMod val="95000"/>
                </a:schemeClr>
              </a:solidFill>
            </a:endParaRPr>
          </a:p>
        </p:txBody>
      </p:sp>
    </p:spTree>
    <p:extLst>
      <p:ext uri="{BB962C8B-B14F-4D97-AF65-F5344CB8AC3E}">
        <p14:creationId xmlns:p14="http://schemas.microsoft.com/office/powerpoint/2010/main" val="30802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Naturlig forståelse og maktbruk</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3"/>
            <a:ext cx="8798726" cy="3381805"/>
          </a:xfrm>
        </p:spPr>
        <p:txBody>
          <a:bodyPr/>
          <a:lstStyle/>
          <a:p>
            <a:pPr marL="0" indent="0">
              <a:buNone/>
            </a:pPr>
            <a:r>
              <a:rPr lang="nb-NO" dirty="0">
                <a:solidFill>
                  <a:schemeClr val="bg1">
                    <a:lumMod val="95000"/>
                  </a:schemeClr>
                </a:solidFill>
              </a:rPr>
              <a:t>Et mangfold av medisinske diagnoser og symptomer forklarer hvorfor beboerne gjør som de gjør </a:t>
            </a:r>
          </a:p>
          <a:p>
            <a:pPr marL="0" indent="0">
              <a:buNone/>
            </a:pPr>
            <a:endParaRPr lang="nb-NO" dirty="0">
              <a:solidFill>
                <a:schemeClr val="bg1">
                  <a:lumMod val="95000"/>
                </a:schemeClr>
              </a:solidFill>
            </a:endParaRPr>
          </a:p>
        </p:txBody>
      </p:sp>
      <p:sp>
        <p:nvSpPr>
          <p:cNvPr id="6" name="TekstSylinder 5">
            <a:extLst>
              <a:ext uri="{FF2B5EF4-FFF2-40B4-BE49-F238E27FC236}">
                <a16:creationId xmlns:a16="http://schemas.microsoft.com/office/drawing/2014/main" id="{7B8E4841-5226-4A10-848C-56F7D63550BF}"/>
              </a:ext>
            </a:extLst>
          </p:cNvPr>
          <p:cNvSpPr txBox="1"/>
          <p:nvPr/>
        </p:nvSpPr>
        <p:spPr>
          <a:xfrm>
            <a:off x="9636926" y="4326358"/>
            <a:ext cx="1271587"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Autisme </a:t>
            </a:r>
            <a:endParaRPr lang="nb-NO" sz="2400" dirty="0"/>
          </a:p>
        </p:txBody>
      </p:sp>
      <p:sp>
        <p:nvSpPr>
          <p:cNvPr id="7" name="TekstSylinder 6">
            <a:extLst>
              <a:ext uri="{FF2B5EF4-FFF2-40B4-BE49-F238E27FC236}">
                <a16:creationId xmlns:a16="http://schemas.microsoft.com/office/drawing/2014/main" id="{473F22F6-D5A0-43E8-855D-6BC216984C4A}"/>
              </a:ext>
            </a:extLst>
          </p:cNvPr>
          <p:cNvSpPr txBox="1"/>
          <p:nvPr/>
        </p:nvSpPr>
        <p:spPr>
          <a:xfrm>
            <a:off x="906660" y="5035768"/>
            <a:ext cx="2643187" cy="461665"/>
          </a:xfrm>
          <a:prstGeom prst="rect">
            <a:avLst/>
          </a:prstGeom>
          <a:noFill/>
        </p:spPr>
        <p:txBody>
          <a:bodyPr wrap="square">
            <a:spAutoFit/>
          </a:bodyPr>
          <a:lstStyle/>
          <a:p>
            <a:r>
              <a:rPr lang="nb-NO" sz="24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Tvangshandlinger</a:t>
            </a:r>
            <a:endParaRPr lang="nb-NO" sz="2400" dirty="0"/>
          </a:p>
        </p:txBody>
      </p:sp>
      <p:sp>
        <p:nvSpPr>
          <p:cNvPr id="8" name="TekstSylinder 7">
            <a:extLst>
              <a:ext uri="{FF2B5EF4-FFF2-40B4-BE49-F238E27FC236}">
                <a16:creationId xmlns:a16="http://schemas.microsoft.com/office/drawing/2014/main" id="{5289C597-91CF-4BD3-9E2D-C9B8F64752B6}"/>
              </a:ext>
            </a:extLst>
          </p:cNvPr>
          <p:cNvSpPr txBox="1"/>
          <p:nvPr/>
        </p:nvSpPr>
        <p:spPr>
          <a:xfrm>
            <a:off x="8642152" y="3650405"/>
            <a:ext cx="1598055"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Diabetes  </a:t>
            </a:r>
            <a:endParaRPr lang="nb-NO" sz="2400" dirty="0"/>
          </a:p>
        </p:txBody>
      </p:sp>
      <p:sp>
        <p:nvSpPr>
          <p:cNvPr id="9" name="TekstSylinder 8">
            <a:extLst>
              <a:ext uri="{FF2B5EF4-FFF2-40B4-BE49-F238E27FC236}">
                <a16:creationId xmlns:a16="http://schemas.microsoft.com/office/drawing/2014/main" id="{C8EAC33E-F4D4-47FC-82C8-67901CC0457A}"/>
              </a:ext>
            </a:extLst>
          </p:cNvPr>
          <p:cNvSpPr txBox="1"/>
          <p:nvPr/>
        </p:nvSpPr>
        <p:spPr>
          <a:xfrm>
            <a:off x="8315332" y="4938447"/>
            <a:ext cx="2643187"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Epilepsi </a:t>
            </a:r>
            <a:endParaRPr lang="nb-NO" sz="2400" dirty="0"/>
          </a:p>
        </p:txBody>
      </p:sp>
      <p:sp>
        <p:nvSpPr>
          <p:cNvPr id="10" name="TekstSylinder 9">
            <a:extLst>
              <a:ext uri="{FF2B5EF4-FFF2-40B4-BE49-F238E27FC236}">
                <a16:creationId xmlns:a16="http://schemas.microsoft.com/office/drawing/2014/main" id="{A206B283-A22A-48B8-B9C7-A5ED7AB30B3B}"/>
              </a:ext>
            </a:extLst>
          </p:cNvPr>
          <p:cNvSpPr txBox="1"/>
          <p:nvPr/>
        </p:nvSpPr>
        <p:spPr>
          <a:xfrm>
            <a:off x="1283487" y="3905171"/>
            <a:ext cx="3080386" cy="830997"/>
          </a:xfrm>
          <a:prstGeom prst="rect">
            <a:avLst/>
          </a:prstGeom>
          <a:noFill/>
        </p:spPr>
        <p:txBody>
          <a:bodyPr wrap="square">
            <a:spAutoFit/>
          </a:bodyPr>
          <a:lstStyle/>
          <a:p>
            <a:pPr algn="ctr"/>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Manglende impulskontroll </a:t>
            </a:r>
            <a:endParaRPr lang="nb-NO" sz="2400" dirty="0"/>
          </a:p>
        </p:txBody>
      </p:sp>
      <p:sp>
        <p:nvSpPr>
          <p:cNvPr id="11" name="TekstSylinder 10">
            <a:extLst>
              <a:ext uri="{FF2B5EF4-FFF2-40B4-BE49-F238E27FC236}">
                <a16:creationId xmlns:a16="http://schemas.microsoft.com/office/drawing/2014/main" id="{5411D2AE-C1B4-4902-A20B-0CCE39885388}"/>
              </a:ext>
            </a:extLst>
          </p:cNvPr>
          <p:cNvSpPr txBox="1"/>
          <p:nvPr/>
        </p:nvSpPr>
        <p:spPr>
          <a:xfrm>
            <a:off x="4774406" y="3773867"/>
            <a:ext cx="2643187" cy="1938992"/>
          </a:xfrm>
          <a:prstGeom prst="rect">
            <a:avLst/>
          </a:prstGeom>
          <a:noFill/>
        </p:spPr>
        <p:txBody>
          <a:bodyPr wrap="square">
            <a:spAutoFit/>
          </a:bodyPr>
          <a:lstStyle/>
          <a:p>
            <a:pPr algn="ctr"/>
            <a:r>
              <a:rPr lang="nb-NO" sz="2400" b="1"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Uro / indre uro / motorisk uro </a:t>
            </a:r>
            <a:endParaRPr lang="nb-NO" sz="2400" b="1"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algn="ctr"/>
            <a:r>
              <a:rPr lang="nb-NO" sz="24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Skapt eller ikke skapt av for mye stimuli </a:t>
            </a:r>
            <a:endParaRPr lang="nb-NO" sz="2400" dirty="0"/>
          </a:p>
        </p:txBody>
      </p:sp>
      <p:sp>
        <p:nvSpPr>
          <p:cNvPr id="12" name="TekstSylinder 11">
            <a:extLst>
              <a:ext uri="{FF2B5EF4-FFF2-40B4-BE49-F238E27FC236}">
                <a16:creationId xmlns:a16="http://schemas.microsoft.com/office/drawing/2014/main" id="{6C924F99-735D-4E29-8F22-C158756C29CC}"/>
              </a:ext>
            </a:extLst>
          </p:cNvPr>
          <p:cNvSpPr txBox="1"/>
          <p:nvPr/>
        </p:nvSpPr>
        <p:spPr>
          <a:xfrm>
            <a:off x="9570491" y="5679789"/>
            <a:ext cx="1404455"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Smerter </a:t>
            </a:r>
            <a:endParaRPr lang="nb-NO" sz="2400" dirty="0"/>
          </a:p>
        </p:txBody>
      </p:sp>
    </p:spTree>
    <p:extLst>
      <p:ext uri="{BB962C8B-B14F-4D97-AF65-F5344CB8AC3E}">
        <p14:creationId xmlns:p14="http://schemas.microsoft.com/office/powerpoint/2010/main" val="10483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4"/>
            <a:ext cx="10515600" cy="615754"/>
          </a:xfrm>
        </p:spPr>
        <p:txBody>
          <a:bodyPr/>
          <a:lstStyle/>
          <a:p>
            <a:r>
              <a:rPr lang="nb-NO" dirty="0">
                <a:solidFill>
                  <a:schemeClr val="bg1">
                    <a:lumMod val="95000"/>
                  </a:schemeClr>
                </a:solidFill>
              </a:rPr>
              <a:t>Naturlig forståelse og maktbruk</a:t>
            </a:r>
          </a:p>
        </p:txBody>
      </p:sp>
      <p:sp>
        <p:nvSpPr>
          <p:cNvPr id="10" name="Plassholder for innhold 2">
            <a:extLst>
              <a:ext uri="{FF2B5EF4-FFF2-40B4-BE49-F238E27FC236}">
                <a16:creationId xmlns:a16="http://schemas.microsoft.com/office/drawing/2014/main" id="{238B95D5-EC22-4A25-A432-09D3E71319E1}"/>
              </a:ext>
            </a:extLst>
          </p:cNvPr>
          <p:cNvSpPr>
            <a:spLocks noGrp="1"/>
          </p:cNvSpPr>
          <p:nvPr>
            <p:ph idx="1"/>
          </p:nvPr>
        </p:nvSpPr>
        <p:spPr>
          <a:xfrm>
            <a:off x="8279514" y="2938942"/>
            <a:ext cx="3386576" cy="2458558"/>
          </a:xfrm>
        </p:spPr>
        <p:txBody>
          <a:bodyPr/>
          <a:lstStyle/>
          <a:p>
            <a:pPr marL="0" indent="0" algn="ctr">
              <a:buNone/>
            </a:pPr>
            <a:r>
              <a:rPr lang="nb-NO" dirty="0">
                <a:solidFill>
                  <a:schemeClr val="bg1">
                    <a:lumMod val="95000"/>
                  </a:schemeClr>
                </a:solidFill>
              </a:rPr>
              <a:t>Inngripende maktbruk fremstår som uunngåelig og nødvendig hjelp</a:t>
            </a:r>
          </a:p>
          <a:p>
            <a:pPr marL="0" indent="0" algn="ctr">
              <a:buNone/>
            </a:pPr>
            <a:endParaRPr lang="nb-NO" dirty="0">
              <a:solidFill>
                <a:schemeClr val="bg1">
                  <a:lumMod val="95000"/>
                </a:schemeClr>
              </a:solidFill>
            </a:endParaRPr>
          </a:p>
          <a:p>
            <a:pPr marL="0" indent="0" algn="ctr">
              <a:buNone/>
            </a:pPr>
            <a:endParaRPr lang="nb-NO" dirty="0">
              <a:solidFill>
                <a:schemeClr val="bg1">
                  <a:lumMod val="95000"/>
                </a:schemeClr>
              </a:solidFill>
            </a:endParaRP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Rektangel 4">
            <a:extLst>
              <a:ext uri="{FF2B5EF4-FFF2-40B4-BE49-F238E27FC236}">
                <a16:creationId xmlns:a16="http://schemas.microsoft.com/office/drawing/2014/main" id="{8FEE29A5-7537-4896-B6EB-1D9FA29640AE}"/>
              </a:ext>
            </a:extLst>
          </p:cNvPr>
          <p:cNvSpPr/>
          <p:nvPr/>
        </p:nvSpPr>
        <p:spPr>
          <a:xfrm>
            <a:off x="865266" y="2378500"/>
            <a:ext cx="6141590" cy="3191643"/>
          </a:xfrm>
          <a:prstGeom prst="rect">
            <a:avLst/>
          </a:prstGeom>
        </p:spPr>
        <p:txBody>
          <a:bodyPr wrap="square">
            <a:spAutoFit/>
          </a:bodyPr>
          <a:lstStyle/>
          <a:p>
            <a:pPr lvl="0">
              <a:lnSpc>
                <a:spcPct val="90000"/>
              </a:lnSpc>
              <a:spcBef>
                <a:spcPts val="1000"/>
              </a:spcBef>
            </a:pPr>
            <a:r>
              <a:rPr lang="nb-NO" sz="2800" dirty="0">
                <a:solidFill>
                  <a:prstClr val="white">
                    <a:lumMod val="95000"/>
                  </a:prstClr>
                </a:solidFill>
              </a:rPr>
              <a:t>Det beboeren gjør er resultatet av noe medisinsk</a:t>
            </a:r>
          </a:p>
          <a:p>
            <a:pPr marL="457200" indent="-457200">
              <a:lnSpc>
                <a:spcPct val="90000"/>
              </a:lnSpc>
              <a:spcBef>
                <a:spcPts val="1000"/>
              </a:spcBef>
              <a:buFont typeface="Arial" panose="020B0604020202020204" pitchFamily="34" charset="0"/>
              <a:buChar char="•"/>
            </a:pPr>
            <a:r>
              <a:rPr lang="nb-NO" sz="2800" dirty="0">
                <a:solidFill>
                  <a:schemeClr val="bg1">
                    <a:lumMod val="95000"/>
                  </a:schemeClr>
                </a:solidFill>
              </a:rPr>
              <a:t>Dette medisinske er utenfor beboernes kontroll</a:t>
            </a:r>
          </a:p>
          <a:p>
            <a:pPr marL="457200" indent="-457200">
              <a:lnSpc>
                <a:spcPct val="90000"/>
              </a:lnSpc>
              <a:spcBef>
                <a:spcPts val="1000"/>
              </a:spcBef>
              <a:buFont typeface="Arial" panose="020B0604020202020204" pitchFamily="34" charset="0"/>
              <a:buChar char="•"/>
            </a:pPr>
            <a:r>
              <a:rPr lang="nb-NO" sz="2800" dirty="0">
                <a:solidFill>
                  <a:schemeClr val="bg1">
                    <a:lumMod val="95000"/>
                  </a:schemeClr>
                </a:solidFill>
              </a:rPr>
              <a:t>Dette medisinske kan ansatte kun kontrollere gjennom maktbruk </a:t>
            </a:r>
          </a:p>
          <a:p>
            <a:pPr marL="457200" indent="-457200">
              <a:lnSpc>
                <a:spcPct val="90000"/>
              </a:lnSpc>
              <a:spcBef>
                <a:spcPts val="1000"/>
              </a:spcBef>
              <a:buFont typeface="Arial" panose="020B0604020202020204" pitchFamily="34" charset="0"/>
              <a:buChar char="•"/>
            </a:pPr>
            <a:endParaRPr lang="nb-NO" sz="2800" dirty="0">
              <a:solidFill>
                <a:schemeClr val="bg1">
                  <a:lumMod val="95000"/>
                </a:schemeClr>
              </a:solidFill>
            </a:endParaRPr>
          </a:p>
        </p:txBody>
      </p:sp>
      <p:sp>
        <p:nvSpPr>
          <p:cNvPr id="15" name="Plassholder for innhold 2">
            <a:extLst>
              <a:ext uri="{FF2B5EF4-FFF2-40B4-BE49-F238E27FC236}">
                <a16:creationId xmlns:a16="http://schemas.microsoft.com/office/drawing/2014/main" id="{7A43B2FB-22A5-4EF4-9651-A329AD418955}"/>
              </a:ext>
            </a:extLst>
          </p:cNvPr>
          <p:cNvSpPr txBox="1">
            <a:spLocks/>
          </p:cNvSpPr>
          <p:nvPr/>
        </p:nvSpPr>
        <p:spPr>
          <a:xfrm>
            <a:off x="8952615" y="5146991"/>
            <a:ext cx="2509283" cy="141720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nb-NO" dirty="0">
              <a:solidFill>
                <a:schemeClr val="bg1">
                  <a:lumMod val="95000"/>
                </a:schemeClr>
              </a:solidFill>
            </a:endParaRPr>
          </a:p>
        </p:txBody>
      </p:sp>
      <p:sp>
        <p:nvSpPr>
          <p:cNvPr id="4" name="Høyre klammeparentes 3">
            <a:extLst>
              <a:ext uri="{FF2B5EF4-FFF2-40B4-BE49-F238E27FC236}">
                <a16:creationId xmlns:a16="http://schemas.microsoft.com/office/drawing/2014/main" id="{EAADA39D-A3A0-47A5-9467-A69C36FAF6A6}"/>
              </a:ext>
            </a:extLst>
          </p:cNvPr>
          <p:cNvSpPr/>
          <p:nvPr/>
        </p:nvSpPr>
        <p:spPr>
          <a:xfrm>
            <a:off x="6877641" y="2274283"/>
            <a:ext cx="765544" cy="3274938"/>
          </a:xfrm>
          <a:prstGeom prst="rightBrace">
            <a:avLst>
              <a:gd name="adj1" fmla="val 20560"/>
              <a:gd name="adj2" fmla="val 42282"/>
            </a:avLst>
          </a:prstGeom>
          <a:noFill/>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35668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Naturlig forståelse og maktbruk</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3"/>
            <a:ext cx="8798726" cy="3381805"/>
          </a:xfrm>
        </p:spPr>
        <p:txBody>
          <a:bodyPr/>
          <a:lstStyle/>
          <a:p>
            <a:pPr marL="0" indent="0">
              <a:buNone/>
            </a:pPr>
            <a:r>
              <a:rPr lang="nb-NO" dirty="0">
                <a:solidFill>
                  <a:schemeClr val="bg1">
                    <a:lumMod val="95000"/>
                  </a:schemeClr>
                </a:solidFill>
              </a:rPr>
              <a:t>Et mangfold av medisinske diagnoser og symptomer forklarer hvorfor beboerne gjør som de gjør </a:t>
            </a:r>
          </a:p>
          <a:p>
            <a:pPr marL="0" indent="0">
              <a:buNone/>
            </a:pPr>
            <a:endParaRPr lang="nb-NO" dirty="0">
              <a:solidFill>
                <a:schemeClr val="bg1">
                  <a:lumMod val="95000"/>
                </a:schemeClr>
              </a:solidFill>
            </a:endParaRPr>
          </a:p>
        </p:txBody>
      </p:sp>
      <p:sp>
        <p:nvSpPr>
          <p:cNvPr id="6" name="TekstSylinder 5">
            <a:extLst>
              <a:ext uri="{FF2B5EF4-FFF2-40B4-BE49-F238E27FC236}">
                <a16:creationId xmlns:a16="http://schemas.microsoft.com/office/drawing/2014/main" id="{7B8E4841-5226-4A10-848C-56F7D63550BF}"/>
              </a:ext>
            </a:extLst>
          </p:cNvPr>
          <p:cNvSpPr txBox="1"/>
          <p:nvPr/>
        </p:nvSpPr>
        <p:spPr>
          <a:xfrm>
            <a:off x="9636926" y="4326358"/>
            <a:ext cx="1271587"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Autisme </a:t>
            </a:r>
            <a:endParaRPr lang="nb-NO" sz="2400" dirty="0"/>
          </a:p>
        </p:txBody>
      </p:sp>
      <p:sp>
        <p:nvSpPr>
          <p:cNvPr id="7" name="TekstSylinder 6">
            <a:extLst>
              <a:ext uri="{FF2B5EF4-FFF2-40B4-BE49-F238E27FC236}">
                <a16:creationId xmlns:a16="http://schemas.microsoft.com/office/drawing/2014/main" id="{473F22F6-D5A0-43E8-855D-6BC216984C4A}"/>
              </a:ext>
            </a:extLst>
          </p:cNvPr>
          <p:cNvSpPr txBox="1"/>
          <p:nvPr/>
        </p:nvSpPr>
        <p:spPr>
          <a:xfrm>
            <a:off x="906660" y="5035768"/>
            <a:ext cx="2643187" cy="461665"/>
          </a:xfrm>
          <a:prstGeom prst="rect">
            <a:avLst/>
          </a:prstGeom>
          <a:noFill/>
        </p:spPr>
        <p:txBody>
          <a:bodyPr wrap="square">
            <a:spAutoFit/>
          </a:bodyPr>
          <a:lstStyle/>
          <a:p>
            <a:r>
              <a:rPr lang="nb-NO" sz="24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Tvangshandlinger</a:t>
            </a:r>
            <a:endParaRPr lang="nb-NO" sz="2400" dirty="0"/>
          </a:p>
        </p:txBody>
      </p:sp>
      <p:sp>
        <p:nvSpPr>
          <p:cNvPr id="8" name="TekstSylinder 7">
            <a:extLst>
              <a:ext uri="{FF2B5EF4-FFF2-40B4-BE49-F238E27FC236}">
                <a16:creationId xmlns:a16="http://schemas.microsoft.com/office/drawing/2014/main" id="{5289C597-91CF-4BD3-9E2D-C9B8F64752B6}"/>
              </a:ext>
            </a:extLst>
          </p:cNvPr>
          <p:cNvSpPr txBox="1"/>
          <p:nvPr/>
        </p:nvSpPr>
        <p:spPr>
          <a:xfrm>
            <a:off x="8642152" y="3650405"/>
            <a:ext cx="1598055"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Diabetes  </a:t>
            </a:r>
            <a:endParaRPr lang="nb-NO" sz="2400" dirty="0"/>
          </a:p>
        </p:txBody>
      </p:sp>
      <p:sp>
        <p:nvSpPr>
          <p:cNvPr id="9" name="TekstSylinder 8">
            <a:extLst>
              <a:ext uri="{FF2B5EF4-FFF2-40B4-BE49-F238E27FC236}">
                <a16:creationId xmlns:a16="http://schemas.microsoft.com/office/drawing/2014/main" id="{C8EAC33E-F4D4-47FC-82C8-67901CC0457A}"/>
              </a:ext>
            </a:extLst>
          </p:cNvPr>
          <p:cNvSpPr txBox="1"/>
          <p:nvPr/>
        </p:nvSpPr>
        <p:spPr>
          <a:xfrm>
            <a:off x="8315332" y="4938447"/>
            <a:ext cx="2643187"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Epilepsi </a:t>
            </a:r>
            <a:endParaRPr lang="nb-NO" sz="2400" dirty="0"/>
          </a:p>
        </p:txBody>
      </p:sp>
      <p:sp>
        <p:nvSpPr>
          <p:cNvPr id="10" name="TekstSylinder 9">
            <a:extLst>
              <a:ext uri="{FF2B5EF4-FFF2-40B4-BE49-F238E27FC236}">
                <a16:creationId xmlns:a16="http://schemas.microsoft.com/office/drawing/2014/main" id="{A206B283-A22A-48B8-B9C7-A5ED7AB30B3B}"/>
              </a:ext>
            </a:extLst>
          </p:cNvPr>
          <p:cNvSpPr txBox="1"/>
          <p:nvPr/>
        </p:nvSpPr>
        <p:spPr>
          <a:xfrm>
            <a:off x="1283487" y="3905171"/>
            <a:ext cx="3080386" cy="830997"/>
          </a:xfrm>
          <a:prstGeom prst="rect">
            <a:avLst/>
          </a:prstGeom>
          <a:noFill/>
        </p:spPr>
        <p:txBody>
          <a:bodyPr wrap="square">
            <a:spAutoFit/>
          </a:bodyPr>
          <a:lstStyle/>
          <a:p>
            <a:pPr algn="ctr"/>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Manglende impulskontroll </a:t>
            </a:r>
            <a:endParaRPr lang="nb-NO" sz="2400" dirty="0"/>
          </a:p>
        </p:txBody>
      </p:sp>
      <p:sp>
        <p:nvSpPr>
          <p:cNvPr id="11" name="TekstSylinder 10">
            <a:extLst>
              <a:ext uri="{FF2B5EF4-FFF2-40B4-BE49-F238E27FC236}">
                <a16:creationId xmlns:a16="http://schemas.microsoft.com/office/drawing/2014/main" id="{5411D2AE-C1B4-4902-A20B-0CCE39885388}"/>
              </a:ext>
            </a:extLst>
          </p:cNvPr>
          <p:cNvSpPr txBox="1"/>
          <p:nvPr/>
        </p:nvSpPr>
        <p:spPr>
          <a:xfrm>
            <a:off x="4774406" y="3773867"/>
            <a:ext cx="2643187" cy="1938992"/>
          </a:xfrm>
          <a:prstGeom prst="rect">
            <a:avLst/>
          </a:prstGeom>
          <a:noFill/>
        </p:spPr>
        <p:txBody>
          <a:bodyPr wrap="square">
            <a:spAutoFit/>
          </a:bodyPr>
          <a:lstStyle/>
          <a:p>
            <a:pPr algn="ctr"/>
            <a:r>
              <a:rPr lang="nb-NO" sz="2400" b="1"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Uro / indre uro / motorisk uro </a:t>
            </a:r>
            <a:endParaRPr lang="nb-NO" sz="2400" b="1"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algn="ctr"/>
            <a:r>
              <a:rPr lang="nb-NO" sz="24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Skapt eller ikke skapt av for mye stimuli </a:t>
            </a:r>
            <a:endParaRPr lang="nb-NO" sz="2400" dirty="0"/>
          </a:p>
        </p:txBody>
      </p:sp>
      <p:sp>
        <p:nvSpPr>
          <p:cNvPr id="12" name="TekstSylinder 11">
            <a:extLst>
              <a:ext uri="{FF2B5EF4-FFF2-40B4-BE49-F238E27FC236}">
                <a16:creationId xmlns:a16="http://schemas.microsoft.com/office/drawing/2014/main" id="{6C924F99-735D-4E29-8F22-C158756C29CC}"/>
              </a:ext>
            </a:extLst>
          </p:cNvPr>
          <p:cNvSpPr txBox="1"/>
          <p:nvPr/>
        </p:nvSpPr>
        <p:spPr>
          <a:xfrm>
            <a:off x="9570491" y="5679789"/>
            <a:ext cx="1404455" cy="461665"/>
          </a:xfrm>
          <a:prstGeom prst="rect">
            <a:avLst/>
          </a:prstGeom>
          <a:noFill/>
        </p:spPr>
        <p:txBody>
          <a:bodyPr wrap="square">
            <a:spAutoFit/>
          </a:bodyPr>
          <a:lstStyle/>
          <a:p>
            <a:r>
              <a:rPr lang="nb-NO" sz="2400"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Smerter </a:t>
            </a:r>
            <a:endParaRPr lang="nb-NO" sz="2400" dirty="0"/>
          </a:p>
        </p:txBody>
      </p:sp>
      <p:sp>
        <p:nvSpPr>
          <p:cNvPr id="13" name="Snakkeboble: rektangel 12">
            <a:extLst>
              <a:ext uri="{FF2B5EF4-FFF2-40B4-BE49-F238E27FC236}">
                <a16:creationId xmlns:a16="http://schemas.microsoft.com/office/drawing/2014/main" id="{F38DC19C-247E-45DA-9627-AFFCAA7CEB6D}"/>
              </a:ext>
            </a:extLst>
          </p:cNvPr>
          <p:cNvSpPr/>
          <p:nvPr/>
        </p:nvSpPr>
        <p:spPr>
          <a:xfrm>
            <a:off x="9209889" y="2177542"/>
            <a:ext cx="2445552" cy="913877"/>
          </a:xfrm>
          <a:prstGeom prst="wedgeRectCallout">
            <a:avLst>
              <a:gd name="adj1" fmla="val -39999"/>
              <a:gd name="adj2" fmla="val 86421"/>
            </a:avLst>
          </a:prstGeom>
          <a:solidFill>
            <a:schemeClr val="accent3">
              <a:lumMod val="50000"/>
            </a:schemeClr>
          </a:solidFill>
          <a:ln w="6350" cap="flat">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1">
                    <a:lumMod val="95000"/>
                  </a:schemeClr>
                </a:solidFill>
              </a:rPr>
              <a:t>Dårlig «form»</a:t>
            </a:r>
          </a:p>
        </p:txBody>
      </p:sp>
    </p:spTree>
    <p:extLst>
      <p:ext uri="{BB962C8B-B14F-4D97-AF65-F5344CB8AC3E}">
        <p14:creationId xmlns:p14="http://schemas.microsoft.com/office/powerpoint/2010/main" val="9634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Dårlig «form» </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3"/>
            <a:ext cx="10515600" cy="3791609"/>
          </a:xfrm>
        </p:spPr>
        <p:txBody>
          <a:bodyPr/>
          <a:lstStyle/>
          <a:p>
            <a:pPr marL="0" indent="0">
              <a:buNone/>
            </a:pPr>
            <a:r>
              <a:rPr lang="nb-NO" dirty="0">
                <a:solidFill>
                  <a:schemeClr val="bg1">
                    <a:lumMod val="95000"/>
                  </a:schemeClr>
                </a:solidFill>
              </a:rPr>
              <a:t>Dårlig «form» som en samlebetegnelse for formelle og uformelle diagnoser og symptomer som forklarer hvorfor beboerne gjør som de gjør</a:t>
            </a:r>
          </a:p>
          <a:p>
            <a:r>
              <a:rPr lang="nb-NO" dirty="0">
                <a:solidFill>
                  <a:schemeClr val="bg1">
                    <a:lumMod val="95000"/>
                  </a:schemeClr>
                </a:solidFill>
              </a:rPr>
              <a:t>Konstruert på bakgrunn av disse</a:t>
            </a:r>
          </a:p>
          <a:p>
            <a:r>
              <a:rPr lang="nb-NO" dirty="0">
                <a:solidFill>
                  <a:schemeClr val="bg1">
                    <a:lumMod val="95000"/>
                  </a:schemeClr>
                </a:solidFill>
              </a:rPr>
              <a:t>Lar ansatte gi mening til det de ikke forstår av beboernes handlinger og forsøk på kommunikasjon </a:t>
            </a:r>
          </a:p>
          <a:p>
            <a:pPr marL="0" indent="0">
              <a:buNone/>
            </a:pPr>
            <a:endParaRPr lang="nb-NO" dirty="0">
              <a:solidFill>
                <a:schemeClr val="bg1">
                  <a:lumMod val="95000"/>
                </a:schemeClr>
              </a:solidFill>
            </a:endParaRPr>
          </a:p>
          <a:p>
            <a:pPr marL="0" indent="0">
              <a:buNone/>
            </a:pPr>
            <a:endParaRPr lang="nb-NO" dirty="0">
              <a:solidFill>
                <a:schemeClr val="bg1">
                  <a:lumMod val="95000"/>
                </a:schemeClr>
              </a:solidFill>
            </a:endParaRPr>
          </a:p>
        </p:txBody>
      </p:sp>
    </p:spTree>
    <p:extLst>
      <p:ext uri="{BB962C8B-B14F-4D97-AF65-F5344CB8AC3E}">
        <p14:creationId xmlns:p14="http://schemas.microsoft.com/office/powerpoint/2010/main" val="37473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a:xfrm>
            <a:off x="838199" y="1116793"/>
            <a:ext cx="10761921" cy="1325563"/>
          </a:xfrm>
        </p:spPr>
        <p:txBody>
          <a:bodyPr/>
          <a:lstStyle/>
          <a:p>
            <a:r>
              <a:rPr lang="nb-NO" dirty="0">
                <a:solidFill>
                  <a:schemeClr val="bg1">
                    <a:lumMod val="95000"/>
                  </a:schemeClr>
                </a:solidFill>
              </a:rPr>
              <a:t>«Form» som kjernen i ansattes omsorgsarbeid</a:t>
            </a:r>
          </a:p>
        </p:txBody>
      </p:sp>
      <p:pic>
        <p:nvPicPr>
          <p:cNvPr id="4" name="Bilde 3">
            <a:extLst>
              <a:ext uri="{FF2B5EF4-FFF2-40B4-BE49-F238E27FC236}">
                <a16:creationId xmlns:a16="http://schemas.microsoft.com/office/drawing/2014/main" id="{350E15AF-B459-40BC-94E0-EC5E62319AB1}"/>
              </a:ext>
            </a:extLst>
          </p:cNvPr>
          <p:cNvPicPr>
            <a:picLocks noChangeAspect="1"/>
          </p:cNvPicPr>
          <p:nvPr/>
        </p:nvPicPr>
        <p:blipFill>
          <a:blip r:embed="rId3"/>
          <a:stretch>
            <a:fillRect/>
          </a:stretch>
        </p:blipFill>
        <p:spPr>
          <a:xfrm>
            <a:off x="10369485" y="1"/>
            <a:ext cx="1822515" cy="967290"/>
          </a:xfrm>
          <a:prstGeom prst="rect">
            <a:avLst/>
          </a:prstGeom>
        </p:spPr>
      </p:pic>
      <p:pic>
        <p:nvPicPr>
          <p:cNvPr id="7" name="Plassholder for innhold 6">
            <a:extLst>
              <a:ext uri="{FF2B5EF4-FFF2-40B4-BE49-F238E27FC236}">
                <a16:creationId xmlns:a16="http://schemas.microsoft.com/office/drawing/2014/main" id="{3F95539A-1445-4CC2-A3B9-602CDDBA5AFB}"/>
              </a:ext>
            </a:extLst>
          </p:cNvPr>
          <p:cNvPicPr>
            <a:picLocks noGrp="1" noChangeAspect="1"/>
          </p:cNvPicPr>
          <p:nvPr>
            <p:ph idx="1"/>
          </p:nvPr>
        </p:nvPicPr>
        <p:blipFill>
          <a:blip r:embed="rId4"/>
          <a:stretch>
            <a:fillRect/>
          </a:stretch>
        </p:blipFill>
        <p:spPr>
          <a:xfrm>
            <a:off x="1158949" y="2391413"/>
            <a:ext cx="9348888" cy="3746866"/>
          </a:xfrm>
        </p:spPr>
      </p:pic>
      <p:sp>
        <p:nvSpPr>
          <p:cNvPr id="3" name="Rektangel 2">
            <a:extLst>
              <a:ext uri="{FF2B5EF4-FFF2-40B4-BE49-F238E27FC236}">
                <a16:creationId xmlns:a16="http://schemas.microsoft.com/office/drawing/2014/main" id="{EA699AF3-3C38-4BA1-B132-AD87368E1B80}"/>
              </a:ext>
            </a:extLst>
          </p:cNvPr>
          <p:cNvSpPr/>
          <p:nvPr/>
        </p:nvSpPr>
        <p:spPr>
          <a:xfrm>
            <a:off x="6977012" y="5015284"/>
            <a:ext cx="3397422" cy="8418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2B62D028-27B1-48DD-AC68-D429A0EBAFF8}"/>
              </a:ext>
            </a:extLst>
          </p:cNvPr>
          <p:cNvSpPr/>
          <p:nvPr/>
        </p:nvSpPr>
        <p:spPr>
          <a:xfrm>
            <a:off x="1345967" y="3806726"/>
            <a:ext cx="2187135" cy="96718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5D95329A-62CC-4C44-909E-FC0553B8F5DD}"/>
              </a:ext>
            </a:extLst>
          </p:cNvPr>
          <p:cNvSpPr/>
          <p:nvPr/>
        </p:nvSpPr>
        <p:spPr>
          <a:xfrm>
            <a:off x="4230598" y="5039315"/>
            <a:ext cx="1228243" cy="7937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D6228AE9-7861-46A5-B8CE-BBFA26107329}"/>
              </a:ext>
            </a:extLst>
          </p:cNvPr>
          <p:cNvSpPr/>
          <p:nvPr/>
        </p:nvSpPr>
        <p:spPr>
          <a:xfrm>
            <a:off x="4230601" y="2576542"/>
            <a:ext cx="1228243" cy="7937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832DFDCB-8E46-465F-A6A4-915D038B39F3}"/>
              </a:ext>
            </a:extLst>
          </p:cNvPr>
          <p:cNvSpPr/>
          <p:nvPr/>
        </p:nvSpPr>
        <p:spPr>
          <a:xfrm>
            <a:off x="6972063" y="2559307"/>
            <a:ext cx="3397422" cy="8418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210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8" grpId="0" animBg="1"/>
      <p:bldP spid="8" grpId="1" animBg="1"/>
      <p:bldP spid="9" grpId="0" animBg="1"/>
      <p:bldP spid="9" grpId="1"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1116794"/>
            <a:ext cx="10910777" cy="615754"/>
          </a:xfrm>
        </p:spPr>
        <p:txBody>
          <a:bodyPr/>
          <a:lstStyle/>
          <a:p>
            <a:r>
              <a:rPr lang="nb-NO" dirty="0">
                <a:solidFill>
                  <a:schemeClr val="bg1">
                    <a:lumMod val="95000"/>
                  </a:schemeClr>
                </a:solidFill>
              </a:rPr>
              <a:t>«Form» handler om ansattes forståelse </a:t>
            </a:r>
          </a:p>
        </p:txBody>
      </p:sp>
      <p:sp>
        <p:nvSpPr>
          <p:cNvPr id="10" name="Plassholder for innhold 2">
            <a:extLst>
              <a:ext uri="{FF2B5EF4-FFF2-40B4-BE49-F238E27FC236}">
                <a16:creationId xmlns:a16="http://schemas.microsoft.com/office/drawing/2014/main" id="{238B95D5-EC22-4A25-A432-09D3E71319E1}"/>
              </a:ext>
            </a:extLst>
          </p:cNvPr>
          <p:cNvSpPr>
            <a:spLocks noGrp="1"/>
          </p:cNvSpPr>
          <p:nvPr>
            <p:ph idx="1"/>
          </p:nvPr>
        </p:nvSpPr>
        <p:spPr>
          <a:xfrm>
            <a:off x="6331690" y="2603610"/>
            <a:ext cx="4949052" cy="3897935"/>
          </a:xfrm>
        </p:spPr>
        <p:txBody>
          <a:bodyPr/>
          <a:lstStyle/>
          <a:p>
            <a:pPr marL="0" indent="0">
              <a:buNone/>
            </a:pPr>
            <a:r>
              <a:rPr lang="nb-NO" b="1" dirty="0">
                <a:solidFill>
                  <a:schemeClr val="bg1">
                    <a:lumMod val="95000"/>
                  </a:schemeClr>
                </a:solidFill>
              </a:rPr>
              <a:t>God «form»</a:t>
            </a:r>
          </a:p>
          <a:p>
            <a:pPr marL="0" indent="0">
              <a:buNone/>
            </a:pPr>
            <a:endParaRPr lang="nb-NO" dirty="0">
              <a:solidFill>
                <a:schemeClr val="bg1">
                  <a:lumMod val="95000"/>
                </a:schemeClr>
              </a:solidFill>
            </a:endParaRP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Plassholder for innhold 2">
            <a:extLst>
              <a:ext uri="{FF2B5EF4-FFF2-40B4-BE49-F238E27FC236}">
                <a16:creationId xmlns:a16="http://schemas.microsoft.com/office/drawing/2014/main" id="{3633A2F5-3D14-49C6-8FF7-889908CFB669}"/>
              </a:ext>
            </a:extLst>
          </p:cNvPr>
          <p:cNvSpPr txBox="1">
            <a:spLocks/>
          </p:cNvSpPr>
          <p:nvPr/>
        </p:nvSpPr>
        <p:spPr>
          <a:xfrm>
            <a:off x="838199" y="2583250"/>
            <a:ext cx="5022113" cy="33818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b="1" dirty="0">
                <a:solidFill>
                  <a:schemeClr val="bg1">
                    <a:lumMod val="95000"/>
                  </a:schemeClr>
                </a:solidFill>
              </a:rPr>
              <a:t>Dårlig «form»</a:t>
            </a:r>
          </a:p>
          <a:p>
            <a:r>
              <a:rPr lang="nb-NO" dirty="0">
                <a:solidFill>
                  <a:schemeClr val="bg1">
                    <a:lumMod val="95000"/>
                  </a:schemeClr>
                </a:solidFill>
              </a:rPr>
              <a:t>«Utfordrende atferd» </a:t>
            </a:r>
          </a:p>
          <a:p>
            <a:r>
              <a:rPr lang="nb-NO" dirty="0">
                <a:solidFill>
                  <a:schemeClr val="bg1">
                    <a:lumMod val="95000"/>
                  </a:schemeClr>
                </a:solidFill>
              </a:rPr>
              <a:t>Uvanlige, unormale handlinger som er vanskelig å fortolke og forstå </a:t>
            </a:r>
          </a:p>
          <a:p>
            <a:r>
              <a:rPr lang="nb-NO" dirty="0">
                <a:solidFill>
                  <a:schemeClr val="bg1">
                    <a:lumMod val="95000"/>
                  </a:schemeClr>
                </a:solidFill>
              </a:rPr>
              <a:t>Naturlig forståelse </a:t>
            </a:r>
          </a:p>
          <a:p>
            <a:pPr marL="0" indent="0">
              <a:buFont typeface="Arial"/>
              <a:buNone/>
            </a:pPr>
            <a:endParaRPr lang="nb-NO" dirty="0">
              <a:solidFill>
                <a:schemeClr val="bg1">
                  <a:lumMod val="95000"/>
                </a:schemeClr>
              </a:solidFill>
            </a:endParaRPr>
          </a:p>
        </p:txBody>
      </p:sp>
    </p:spTree>
    <p:extLst>
      <p:ext uri="{BB962C8B-B14F-4D97-AF65-F5344CB8AC3E}">
        <p14:creationId xmlns:p14="http://schemas.microsoft.com/office/powerpoint/2010/main" val="243574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1116794"/>
            <a:ext cx="10910777" cy="615754"/>
          </a:xfrm>
        </p:spPr>
        <p:txBody>
          <a:bodyPr/>
          <a:lstStyle/>
          <a:p>
            <a:r>
              <a:rPr lang="nb-NO" dirty="0">
                <a:solidFill>
                  <a:schemeClr val="bg1">
                    <a:lumMod val="95000"/>
                  </a:schemeClr>
                </a:solidFill>
              </a:rPr>
              <a:t>«Form» handler om ansattes forståelse </a:t>
            </a:r>
          </a:p>
        </p:txBody>
      </p:sp>
      <p:sp>
        <p:nvSpPr>
          <p:cNvPr id="10" name="Plassholder for innhold 2">
            <a:extLst>
              <a:ext uri="{FF2B5EF4-FFF2-40B4-BE49-F238E27FC236}">
                <a16:creationId xmlns:a16="http://schemas.microsoft.com/office/drawing/2014/main" id="{238B95D5-EC22-4A25-A432-09D3E71319E1}"/>
              </a:ext>
            </a:extLst>
          </p:cNvPr>
          <p:cNvSpPr>
            <a:spLocks noGrp="1"/>
          </p:cNvSpPr>
          <p:nvPr>
            <p:ph idx="1"/>
          </p:nvPr>
        </p:nvSpPr>
        <p:spPr>
          <a:xfrm>
            <a:off x="6331690" y="2603610"/>
            <a:ext cx="4949052" cy="3897935"/>
          </a:xfrm>
        </p:spPr>
        <p:txBody>
          <a:bodyPr/>
          <a:lstStyle/>
          <a:p>
            <a:pPr marL="0" indent="0">
              <a:buNone/>
            </a:pPr>
            <a:r>
              <a:rPr lang="nb-NO" b="1" dirty="0">
                <a:solidFill>
                  <a:schemeClr val="bg1">
                    <a:lumMod val="95000"/>
                  </a:schemeClr>
                </a:solidFill>
              </a:rPr>
              <a:t>God «form»</a:t>
            </a:r>
          </a:p>
          <a:p>
            <a:r>
              <a:rPr lang="nb-NO" dirty="0">
                <a:solidFill>
                  <a:schemeClr val="bg1">
                    <a:lumMod val="95000"/>
                  </a:schemeClr>
                </a:solidFill>
              </a:rPr>
              <a:t>Normale, vanlige handlinger </a:t>
            </a:r>
          </a:p>
          <a:p>
            <a:r>
              <a:rPr lang="nb-NO" dirty="0">
                <a:solidFill>
                  <a:schemeClr val="bg1">
                    <a:lumMod val="95000"/>
                  </a:schemeClr>
                </a:solidFill>
              </a:rPr>
              <a:t>Lett å fortolke og forstå</a:t>
            </a:r>
          </a:p>
          <a:p>
            <a:r>
              <a:rPr lang="nb-NO" dirty="0">
                <a:solidFill>
                  <a:schemeClr val="bg1">
                    <a:lumMod val="95000"/>
                  </a:schemeClr>
                </a:solidFill>
              </a:rPr>
              <a:t>Delvis sosial forståelse</a:t>
            </a:r>
          </a:p>
          <a:p>
            <a:r>
              <a:rPr lang="nb-NO" dirty="0">
                <a:solidFill>
                  <a:schemeClr val="bg1">
                    <a:lumMod val="95000"/>
                  </a:schemeClr>
                </a:solidFill>
              </a:rPr>
              <a:t>Likevel av medisinsk karakter – for øyeblikket ikke preget av noe medisinsk </a:t>
            </a:r>
          </a:p>
          <a:p>
            <a:pPr marL="0" indent="0">
              <a:buNone/>
            </a:pPr>
            <a:endParaRPr lang="nb-NO" dirty="0">
              <a:solidFill>
                <a:schemeClr val="bg1">
                  <a:lumMod val="95000"/>
                </a:schemeClr>
              </a:solidFill>
            </a:endParaRP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Plassholder for innhold 2">
            <a:extLst>
              <a:ext uri="{FF2B5EF4-FFF2-40B4-BE49-F238E27FC236}">
                <a16:creationId xmlns:a16="http://schemas.microsoft.com/office/drawing/2014/main" id="{3633A2F5-3D14-49C6-8FF7-889908CFB669}"/>
              </a:ext>
            </a:extLst>
          </p:cNvPr>
          <p:cNvSpPr txBox="1">
            <a:spLocks/>
          </p:cNvSpPr>
          <p:nvPr/>
        </p:nvSpPr>
        <p:spPr>
          <a:xfrm>
            <a:off x="838199" y="2583250"/>
            <a:ext cx="5022113" cy="33818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b="1" dirty="0">
                <a:solidFill>
                  <a:schemeClr val="bg1">
                    <a:lumMod val="95000"/>
                  </a:schemeClr>
                </a:solidFill>
              </a:rPr>
              <a:t>Dårlig «form»</a:t>
            </a:r>
          </a:p>
          <a:p>
            <a:r>
              <a:rPr lang="nb-NO" dirty="0">
                <a:solidFill>
                  <a:schemeClr val="bg1">
                    <a:lumMod val="95000"/>
                  </a:schemeClr>
                </a:solidFill>
              </a:rPr>
              <a:t>«Utfordrende atferd» </a:t>
            </a:r>
          </a:p>
          <a:p>
            <a:r>
              <a:rPr lang="nb-NO" dirty="0">
                <a:solidFill>
                  <a:schemeClr val="bg1">
                    <a:lumMod val="95000"/>
                  </a:schemeClr>
                </a:solidFill>
              </a:rPr>
              <a:t>Uvanlige, unormale handlinger som er vanskelig å fortolke og forstå </a:t>
            </a:r>
          </a:p>
          <a:p>
            <a:r>
              <a:rPr lang="nb-NO" dirty="0">
                <a:solidFill>
                  <a:schemeClr val="bg1">
                    <a:lumMod val="95000"/>
                  </a:schemeClr>
                </a:solidFill>
              </a:rPr>
              <a:t>Naturlig forståelse </a:t>
            </a:r>
          </a:p>
          <a:p>
            <a:pPr marL="0" indent="0">
              <a:buFont typeface="Arial"/>
              <a:buNone/>
            </a:pPr>
            <a:endParaRPr lang="nb-NO" dirty="0">
              <a:solidFill>
                <a:schemeClr val="bg1">
                  <a:lumMod val="95000"/>
                </a:schemeClr>
              </a:solidFill>
            </a:endParaRPr>
          </a:p>
        </p:txBody>
      </p:sp>
    </p:spTree>
    <p:extLst>
      <p:ext uri="{BB962C8B-B14F-4D97-AF65-F5344CB8AC3E}">
        <p14:creationId xmlns:p14="http://schemas.microsoft.com/office/powerpoint/2010/main" val="10410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C8D7CAE-C76C-4AC3-8FDA-7A38FC771638}"/>
              </a:ext>
            </a:extLst>
          </p:cNvPr>
          <p:cNvSpPr/>
          <p:nvPr/>
        </p:nvSpPr>
        <p:spPr>
          <a:xfrm>
            <a:off x="838200" y="2521578"/>
            <a:ext cx="10515600" cy="157018"/>
          </a:xfrm>
          <a:prstGeom prst="rect">
            <a:avLst/>
          </a:prstGeom>
          <a:solidFill>
            <a:schemeClr val="bg1">
              <a:lumMod val="50000"/>
            </a:schemeClr>
          </a:solidFill>
          <a:ln>
            <a:solidFill>
              <a:schemeClr val="bg1">
                <a:lumMod val="9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pic>
        <p:nvPicPr>
          <p:cNvPr id="7" name="Grafikk 6" descr="Mann og kvinne">
            <a:extLst>
              <a:ext uri="{FF2B5EF4-FFF2-40B4-BE49-F238E27FC236}">
                <a16:creationId xmlns:a16="http://schemas.microsoft.com/office/drawing/2014/main" id="{02E41C07-2FEC-47C9-8A27-8783CBADDB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567750"/>
            <a:ext cx="914400" cy="914400"/>
          </a:xfrm>
          <a:prstGeom prst="rect">
            <a:avLst/>
          </a:prstGeom>
        </p:spPr>
      </p:pic>
      <p:pic>
        <p:nvPicPr>
          <p:cNvPr id="9" name="Grafikk 8" descr="Buss">
            <a:extLst>
              <a:ext uri="{FF2B5EF4-FFF2-40B4-BE49-F238E27FC236}">
                <a16:creationId xmlns:a16="http://schemas.microsoft.com/office/drawing/2014/main" id="{A5CF1775-8FA8-493F-B583-A7C6AD91E2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9400" y="2565284"/>
            <a:ext cx="914400" cy="914400"/>
          </a:xfrm>
          <a:prstGeom prst="rect">
            <a:avLst/>
          </a:prstGeom>
        </p:spPr>
      </p:pic>
      <p:pic>
        <p:nvPicPr>
          <p:cNvPr id="13" name="Grafikk 12" descr="Hjerne i hode">
            <a:extLst>
              <a:ext uri="{FF2B5EF4-FFF2-40B4-BE49-F238E27FC236}">
                <a16:creationId xmlns:a16="http://schemas.microsoft.com/office/drawing/2014/main" id="{0FDC62EE-A55A-4CA5-99A8-7ABEE6270B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2668863"/>
            <a:ext cx="914400" cy="914400"/>
          </a:xfrm>
          <a:prstGeom prst="rect">
            <a:avLst/>
          </a:prstGeom>
        </p:spPr>
      </p:pic>
      <p:pic>
        <p:nvPicPr>
          <p:cNvPr id="15" name="Grafikk 14" descr="Bord og stoler">
            <a:extLst>
              <a:ext uri="{FF2B5EF4-FFF2-40B4-BE49-F238E27FC236}">
                <a16:creationId xmlns:a16="http://schemas.microsoft.com/office/drawing/2014/main" id="{8986E881-9EC5-430E-B5A1-99BFFB359B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400" y="1689643"/>
            <a:ext cx="914400" cy="914400"/>
          </a:xfrm>
          <a:prstGeom prst="rect">
            <a:avLst/>
          </a:prstGeom>
        </p:spPr>
      </p:pic>
      <p:sp>
        <p:nvSpPr>
          <p:cNvPr id="22" name="Plassholder for innhold 2">
            <a:extLst>
              <a:ext uri="{FF2B5EF4-FFF2-40B4-BE49-F238E27FC236}">
                <a16:creationId xmlns:a16="http://schemas.microsoft.com/office/drawing/2014/main" id="{1A4FC631-1F5C-4171-AE6E-AA9855329FE7}"/>
              </a:ext>
            </a:extLst>
          </p:cNvPr>
          <p:cNvSpPr>
            <a:spLocks noGrp="1"/>
          </p:cNvSpPr>
          <p:nvPr>
            <p:ph idx="1"/>
          </p:nvPr>
        </p:nvSpPr>
        <p:spPr>
          <a:xfrm>
            <a:off x="918633" y="595253"/>
            <a:ext cx="1667933" cy="867930"/>
          </a:xfrm>
        </p:spPr>
        <p:txBody>
          <a:bodyPr/>
          <a:lstStyle/>
          <a:p>
            <a:pPr marL="0" indent="0">
              <a:buNone/>
            </a:pPr>
            <a:r>
              <a:rPr lang="nb-NO" dirty="0">
                <a:solidFill>
                  <a:schemeClr val="bg1">
                    <a:lumMod val="95000"/>
                  </a:schemeClr>
                </a:solidFill>
              </a:rPr>
              <a:t>Sosial forståelse </a:t>
            </a:r>
          </a:p>
          <a:p>
            <a:pPr marL="0" indent="0">
              <a:buNone/>
            </a:pPr>
            <a:endParaRPr lang="nb-NO" dirty="0">
              <a:solidFill>
                <a:schemeClr val="bg1">
                  <a:lumMod val="95000"/>
                </a:schemeClr>
              </a:solidFill>
            </a:endParaRPr>
          </a:p>
          <a:p>
            <a:endParaRPr lang="nb-NO" dirty="0">
              <a:solidFill>
                <a:schemeClr val="bg1">
                  <a:lumMod val="95000"/>
                </a:schemeClr>
              </a:solidFill>
            </a:endParaRPr>
          </a:p>
        </p:txBody>
      </p:sp>
      <p:sp>
        <p:nvSpPr>
          <p:cNvPr id="23" name="Rektangel 22">
            <a:extLst>
              <a:ext uri="{FF2B5EF4-FFF2-40B4-BE49-F238E27FC236}">
                <a16:creationId xmlns:a16="http://schemas.microsoft.com/office/drawing/2014/main" id="{2029605D-BDA5-4C0C-8520-B9371CD70813}"/>
              </a:ext>
            </a:extLst>
          </p:cNvPr>
          <p:cNvSpPr/>
          <p:nvPr/>
        </p:nvSpPr>
        <p:spPr>
          <a:xfrm>
            <a:off x="7088083" y="598193"/>
            <a:ext cx="1605702" cy="867930"/>
          </a:xfrm>
          <a:prstGeom prst="rect">
            <a:avLst/>
          </a:prstGeom>
        </p:spPr>
        <p:txBody>
          <a:bodyPr wrap="square">
            <a:spAutoFit/>
          </a:bodyPr>
          <a:lstStyle/>
          <a:p>
            <a:pPr lvl="0">
              <a:lnSpc>
                <a:spcPct val="90000"/>
              </a:lnSpc>
              <a:spcBef>
                <a:spcPts val="1000"/>
              </a:spcBef>
            </a:pPr>
            <a:r>
              <a:rPr lang="nb-NO" sz="2800" dirty="0">
                <a:solidFill>
                  <a:prstClr val="white">
                    <a:lumMod val="95000"/>
                  </a:prstClr>
                </a:solidFill>
              </a:rPr>
              <a:t>Naturlig forståelse</a:t>
            </a:r>
          </a:p>
        </p:txBody>
      </p:sp>
      <p:pic>
        <p:nvPicPr>
          <p:cNvPr id="2" name="Grafikk 1" descr="Mann">
            <a:extLst>
              <a:ext uri="{FF2B5EF4-FFF2-40B4-BE49-F238E27FC236}">
                <a16:creationId xmlns:a16="http://schemas.microsoft.com/office/drawing/2014/main" id="{B8F8BA54-8220-10A8-5264-68172244C1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33734" y="2024950"/>
            <a:ext cx="914400" cy="914400"/>
          </a:xfrm>
          <a:prstGeom prst="rect">
            <a:avLst/>
          </a:prstGeom>
        </p:spPr>
      </p:pic>
      <p:sp>
        <p:nvSpPr>
          <p:cNvPr id="3" name="Plassholder for innhold 2">
            <a:extLst>
              <a:ext uri="{FF2B5EF4-FFF2-40B4-BE49-F238E27FC236}">
                <a16:creationId xmlns:a16="http://schemas.microsoft.com/office/drawing/2014/main" id="{3C6947F8-CEE9-E087-B48C-4BE5D6E1538F}"/>
              </a:ext>
            </a:extLst>
          </p:cNvPr>
          <p:cNvSpPr txBox="1">
            <a:spLocks/>
          </p:cNvSpPr>
          <p:nvPr/>
        </p:nvSpPr>
        <p:spPr>
          <a:xfrm>
            <a:off x="3805766" y="3325907"/>
            <a:ext cx="1354667" cy="8907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dirty="0">
                <a:solidFill>
                  <a:schemeClr val="bg1">
                    <a:lumMod val="95000"/>
                  </a:schemeClr>
                </a:solidFill>
              </a:rPr>
              <a:t>God «form»</a:t>
            </a:r>
          </a:p>
          <a:p>
            <a:pPr marL="0" indent="0">
              <a:buFont typeface="Arial"/>
              <a:buNone/>
            </a:pPr>
            <a:endParaRPr lang="nb-NO" dirty="0">
              <a:solidFill>
                <a:schemeClr val="bg1">
                  <a:lumMod val="95000"/>
                </a:schemeClr>
              </a:solidFill>
            </a:endParaRPr>
          </a:p>
          <a:p>
            <a:endParaRPr lang="nb-NO" dirty="0">
              <a:solidFill>
                <a:schemeClr val="bg1">
                  <a:lumMod val="95000"/>
                </a:schemeClr>
              </a:solidFill>
            </a:endParaRPr>
          </a:p>
        </p:txBody>
      </p:sp>
      <p:sp>
        <p:nvSpPr>
          <p:cNvPr id="4" name="Plassholder for innhold 2">
            <a:extLst>
              <a:ext uri="{FF2B5EF4-FFF2-40B4-BE49-F238E27FC236}">
                <a16:creationId xmlns:a16="http://schemas.microsoft.com/office/drawing/2014/main" id="{9046865D-1D67-FFD0-7B49-60BD43D78EA3}"/>
              </a:ext>
            </a:extLst>
          </p:cNvPr>
          <p:cNvSpPr txBox="1">
            <a:spLocks/>
          </p:cNvSpPr>
          <p:nvPr/>
        </p:nvSpPr>
        <p:spPr>
          <a:xfrm>
            <a:off x="7213600" y="3325907"/>
            <a:ext cx="1354667" cy="8907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dirty="0">
                <a:solidFill>
                  <a:schemeClr val="bg1">
                    <a:lumMod val="95000"/>
                  </a:schemeClr>
                </a:solidFill>
              </a:rPr>
              <a:t>Dårlig «form»</a:t>
            </a:r>
          </a:p>
          <a:p>
            <a:pPr marL="0" indent="0">
              <a:buFont typeface="Arial"/>
              <a:buNone/>
            </a:pPr>
            <a:endParaRPr lang="nb-NO" dirty="0">
              <a:solidFill>
                <a:schemeClr val="bg1">
                  <a:lumMod val="95000"/>
                </a:schemeClr>
              </a:solidFill>
            </a:endParaRPr>
          </a:p>
          <a:p>
            <a:endParaRPr lang="nb-NO" dirty="0">
              <a:solidFill>
                <a:schemeClr val="bg1">
                  <a:lumMod val="95000"/>
                </a:schemeClr>
              </a:solidFill>
            </a:endParaRPr>
          </a:p>
        </p:txBody>
      </p:sp>
    </p:spTree>
    <p:extLst>
      <p:ext uri="{BB962C8B-B14F-4D97-AF65-F5344CB8AC3E}">
        <p14:creationId xmlns:p14="http://schemas.microsoft.com/office/powerpoint/2010/main" val="946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Utgangspunkt </a:t>
            </a:r>
            <a:br>
              <a:rPr lang="nb-NO" dirty="0">
                <a:solidFill>
                  <a:schemeClr val="bg1">
                    <a:lumMod val="95000"/>
                  </a:schemeClr>
                </a:solidFill>
              </a:rPr>
            </a:br>
            <a:endParaRPr lang="nb-NO" dirty="0">
              <a:solidFill>
                <a:schemeClr val="bg1">
                  <a:lumMod val="95000"/>
                </a:schemeClr>
              </a:solidFill>
            </a:endParaRP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2"/>
            <a:ext cx="7613469" cy="4153707"/>
          </a:xfrm>
        </p:spPr>
        <p:txBody>
          <a:bodyPr/>
          <a:lstStyle/>
          <a:p>
            <a:r>
              <a:rPr lang="nb-NO" dirty="0">
                <a:solidFill>
                  <a:schemeClr val="bg1">
                    <a:lumMod val="95000"/>
                  </a:schemeClr>
                </a:solidFill>
              </a:rPr>
              <a:t>Nærstudie av hverdagslivet ved «Blåveislia bofellesskap»</a:t>
            </a:r>
          </a:p>
          <a:p>
            <a:pPr lvl="1"/>
            <a:r>
              <a:rPr lang="nb-NO" sz="2800" dirty="0">
                <a:solidFill>
                  <a:schemeClr val="bg1">
                    <a:lumMod val="95000"/>
                  </a:schemeClr>
                </a:solidFill>
              </a:rPr>
              <a:t>«Peder» og «Kristian» </a:t>
            </a:r>
          </a:p>
          <a:p>
            <a:pPr lvl="1"/>
            <a:r>
              <a:rPr lang="nb-NO" sz="2800" dirty="0">
                <a:solidFill>
                  <a:schemeClr val="bg1">
                    <a:lumMod val="95000"/>
                  </a:schemeClr>
                </a:solidFill>
              </a:rPr>
              <a:t>10 faste ansatte og 3 tilkallingsvikarer </a:t>
            </a:r>
          </a:p>
          <a:p>
            <a:r>
              <a:rPr lang="nb-NO" dirty="0">
                <a:solidFill>
                  <a:schemeClr val="bg1">
                    <a:lumMod val="95000"/>
                  </a:schemeClr>
                </a:solidFill>
              </a:rPr>
              <a:t>Læring og refleksjon </a:t>
            </a:r>
          </a:p>
          <a:p>
            <a:endParaRPr lang="nb-NO" dirty="0">
              <a:solidFill>
                <a:schemeClr val="bg1">
                  <a:lumMod val="95000"/>
                </a:schemeClr>
              </a:solidFill>
            </a:endParaRPr>
          </a:p>
        </p:txBody>
      </p:sp>
      <p:pic>
        <p:nvPicPr>
          <p:cNvPr id="5" name="Bilde 4" descr="Et bilde som inneholder innendørs, gammel, linjetegning, hvit&#10;&#10;Automatisk generert beskrivelse">
            <a:extLst>
              <a:ext uri="{FF2B5EF4-FFF2-40B4-BE49-F238E27FC236}">
                <a16:creationId xmlns:a16="http://schemas.microsoft.com/office/drawing/2014/main" id="{822C4CFF-2337-4230-86D2-D20D89B312AE}"/>
              </a:ext>
            </a:extLst>
          </p:cNvPr>
          <p:cNvPicPr>
            <a:picLocks noChangeAspect="1"/>
          </p:cNvPicPr>
          <p:nvPr/>
        </p:nvPicPr>
        <p:blipFill>
          <a:blip r:embed="rId3"/>
          <a:stretch>
            <a:fillRect/>
          </a:stretch>
        </p:blipFill>
        <p:spPr>
          <a:xfrm>
            <a:off x="8563388" y="1674388"/>
            <a:ext cx="3300664" cy="4153708"/>
          </a:xfrm>
          <a:prstGeom prst="rect">
            <a:avLst/>
          </a:prstGeom>
          <a:ln>
            <a:solidFill>
              <a:schemeClr val="tx1"/>
            </a:solidFill>
          </a:ln>
        </p:spPr>
      </p:pic>
      <p:sp>
        <p:nvSpPr>
          <p:cNvPr id="7" name="TekstSylinder 6">
            <a:extLst>
              <a:ext uri="{FF2B5EF4-FFF2-40B4-BE49-F238E27FC236}">
                <a16:creationId xmlns:a16="http://schemas.microsoft.com/office/drawing/2014/main" id="{49CFA4F3-8348-4EA5-8443-9E9184174F86}"/>
              </a:ext>
            </a:extLst>
          </p:cNvPr>
          <p:cNvSpPr txBox="1"/>
          <p:nvPr/>
        </p:nvSpPr>
        <p:spPr>
          <a:xfrm>
            <a:off x="8563388" y="5828096"/>
            <a:ext cx="3506001" cy="400110"/>
          </a:xfrm>
          <a:prstGeom prst="rect">
            <a:avLst/>
          </a:prstGeom>
          <a:noFill/>
        </p:spPr>
        <p:txBody>
          <a:bodyPr wrap="square" rtlCol="0">
            <a:spAutoFit/>
          </a:bodyPr>
          <a:lstStyle/>
          <a:p>
            <a:r>
              <a:rPr lang="nb-NO" sz="2000" dirty="0">
                <a:solidFill>
                  <a:schemeClr val="bg1">
                    <a:lumMod val="95000"/>
                  </a:schemeClr>
                </a:solidFill>
              </a:rPr>
              <a:t>Illustrasjon: Linn-Terese Nilsen </a:t>
            </a:r>
          </a:p>
        </p:txBody>
      </p:sp>
    </p:spTree>
    <p:extLst>
      <p:ext uri="{BB962C8B-B14F-4D97-AF65-F5344CB8AC3E}">
        <p14:creationId xmlns:p14="http://schemas.microsoft.com/office/powerpoint/2010/main" val="29716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a:xfrm>
            <a:off x="838199" y="1116793"/>
            <a:ext cx="10951347" cy="1325563"/>
          </a:xfrm>
        </p:spPr>
        <p:txBody>
          <a:bodyPr/>
          <a:lstStyle/>
          <a:p>
            <a:r>
              <a:rPr lang="nb-NO" dirty="0">
                <a:solidFill>
                  <a:schemeClr val="bg1">
                    <a:lumMod val="95000"/>
                  </a:schemeClr>
                </a:solidFill>
              </a:rPr>
              <a:t>«Form» og en naturlig forståelse </a:t>
            </a:r>
          </a:p>
        </p:txBody>
      </p:sp>
      <p:pic>
        <p:nvPicPr>
          <p:cNvPr id="4" name="Bilde 3">
            <a:extLst>
              <a:ext uri="{FF2B5EF4-FFF2-40B4-BE49-F238E27FC236}">
                <a16:creationId xmlns:a16="http://schemas.microsoft.com/office/drawing/2014/main" id="{350E15AF-B459-40BC-94E0-EC5E62319AB1}"/>
              </a:ext>
            </a:extLst>
          </p:cNvPr>
          <p:cNvPicPr>
            <a:picLocks noChangeAspect="1"/>
          </p:cNvPicPr>
          <p:nvPr/>
        </p:nvPicPr>
        <p:blipFill>
          <a:blip r:embed="rId3"/>
          <a:stretch>
            <a:fillRect/>
          </a:stretch>
        </p:blipFill>
        <p:spPr>
          <a:xfrm>
            <a:off x="10369485" y="1"/>
            <a:ext cx="1822515" cy="967290"/>
          </a:xfrm>
          <a:prstGeom prst="rect">
            <a:avLst/>
          </a:prstGeom>
        </p:spPr>
      </p:pic>
      <p:pic>
        <p:nvPicPr>
          <p:cNvPr id="7" name="Plassholder for innhold 6">
            <a:extLst>
              <a:ext uri="{FF2B5EF4-FFF2-40B4-BE49-F238E27FC236}">
                <a16:creationId xmlns:a16="http://schemas.microsoft.com/office/drawing/2014/main" id="{3F95539A-1445-4CC2-A3B9-602CDDBA5AFB}"/>
              </a:ext>
            </a:extLst>
          </p:cNvPr>
          <p:cNvPicPr>
            <a:picLocks noGrp="1" noChangeAspect="1"/>
          </p:cNvPicPr>
          <p:nvPr>
            <p:ph idx="1"/>
          </p:nvPr>
        </p:nvPicPr>
        <p:blipFill>
          <a:blip r:embed="rId4"/>
          <a:stretch>
            <a:fillRect/>
          </a:stretch>
        </p:blipFill>
        <p:spPr>
          <a:xfrm>
            <a:off x="1421556" y="2174785"/>
            <a:ext cx="9348888" cy="3746866"/>
          </a:xfrm>
        </p:spPr>
      </p:pic>
      <p:sp>
        <p:nvSpPr>
          <p:cNvPr id="3" name="Rektangel 2">
            <a:extLst>
              <a:ext uri="{FF2B5EF4-FFF2-40B4-BE49-F238E27FC236}">
                <a16:creationId xmlns:a16="http://schemas.microsoft.com/office/drawing/2014/main" id="{EA699AF3-3C38-4BA1-B132-AD87368E1B80}"/>
              </a:ext>
            </a:extLst>
          </p:cNvPr>
          <p:cNvSpPr/>
          <p:nvPr/>
        </p:nvSpPr>
        <p:spPr>
          <a:xfrm>
            <a:off x="7257375" y="4798656"/>
            <a:ext cx="3397422" cy="8418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Rektangel 9">
            <a:extLst>
              <a:ext uri="{FF2B5EF4-FFF2-40B4-BE49-F238E27FC236}">
                <a16:creationId xmlns:a16="http://schemas.microsoft.com/office/drawing/2014/main" id="{832DFDCB-8E46-465F-A6A4-915D038B39F3}"/>
              </a:ext>
            </a:extLst>
          </p:cNvPr>
          <p:cNvSpPr/>
          <p:nvPr/>
        </p:nvSpPr>
        <p:spPr>
          <a:xfrm>
            <a:off x="7261304" y="2342679"/>
            <a:ext cx="3397422" cy="8418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764AC721-3F5B-459D-99A0-CFA5E9AF6DC2}"/>
              </a:ext>
            </a:extLst>
          </p:cNvPr>
          <p:cNvSpPr/>
          <p:nvPr/>
        </p:nvSpPr>
        <p:spPr>
          <a:xfrm>
            <a:off x="1642367" y="3556383"/>
            <a:ext cx="2157275" cy="97654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CE78DC91-7003-4EE4-9904-D832E88C6944}"/>
              </a:ext>
            </a:extLst>
          </p:cNvPr>
          <p:cNvSpPr/>
          <p:nvPr/>
        </p:nvSpPr>
        <p:spPr>
          <a:xfrm>
            <a:off x="10770444" y="2174786"/>
            <a:ext cx="1044000" cy="3746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800" b="1" dirty="0">
                <a:solidFill>
                  <a:schemeClr val="tx1"/>
                </a:solidFill>
              </a:rPr>
              <a:t>?</a:t>
            </a:r>
            <a:endParaRPr lang="nb-NO" b="1" dirty="0">
              <a:solidFill>
                <a:schemeClr val="tx1"/>
              </a:solidFill>
            </a:endParaRPr>
          </a:p>
        </p:txBody>
      </p:sp>
      <p:sp>
        <p:nvSpPr>
          <p:cNvPr id="15" name="Rektangel 14">
            <a:extLst>
              <a:ext uri="{FF2B5EF4-FFF2-40B4-BE49-F238E27FC236}">
                <a16:creationId xmlns:a16="http://schemas.microsoft.com/office/drawing/2014/main" id="{4EDBC351-62AB-4900-A44F-3581B60477DC}"/>
              </a:ext>
            </a:extLst>
          </p:cNvPr>
          <p:cNvSpPr/>
          <p:nvPr/>
        </p:nvSpPr>
        <p:spPr>
          <a:xfrm>
            <a:off x="525908" y="2171221"/>
            <a:ext cx="1044000" cy="3746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800" b="1" dirty="0">
                <a:solidFill>
                  <a:schemeClr val="tx1"/>
                </a:solidFill>
              </a:rPr>
              <a:t>?</a:t>
            </a:r>
            <a:endParaRPr lang="nb-NO" b="1" dirty="0">
              <a:solidFill>
                <a:schemeClr val="tx1"/>
              </a:solidFill>
            </a:endParaRPr>
          </a:p>
        </p:txBody>
      </p:sp>
    </p:spTree>
    <p:extLst>
      <p:ext uri="{BB962C8B-B14F-4D97-AF65-F5344CB8AC3E}">
        <p14:creationId xmlns:p14="http://schemas.microsoft.com/office/powerpoint/2010/main" val="39896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3"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10" grpId="0" animBg="1"/>
      <p:bldP spid="10" grpId="1" animBg="1"/>
      <p:bldP spid="10" grpId="2" animBg="1"/>
      <p:bldP spid="10" grpId="3" animBg="1"/>
      <p:bldP spid="13" grpId="0" animBg="1"/>
      <p:bldP spid="13" grpId="1"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Kritiske refleksjoner over bruken av «form»</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183593"/>
            <a:ext cx="11087100" cy="4547407"/>
          </a:xfrm>
        </p:spPr>
        <p:txBody>
          <a:bodyPr/>
          <a:lstStyle/>
          <a:p>
            <a:pPr marL="0" indent="0">
              <a:buNone/>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Hvor kommer «form» fra?</a:t>
            </a: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er ikke et fagbegrep </a:t>
            </a: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har ikke samme mening som «form» i hverdagsspråket </a:t>
            </a: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Forstås personer med utviklingshemming som så grunnleggende annerledes at vi ikke deler samme «form»? </a:t>
            </a:r>
          </a:p>
          <a:p>
            <a:pPr marL="0" indent="0">
              <a:buNone/>
            </a:pPr>
            <a:endPar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987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10 årsaker til å stoppe bruken av «form»</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3"/>
            <a:ext cx="10515600" cy="3925107"/>
          </a:xfrm>
        </p:spPr>
        <p:txBody>
          <a:bodyPr/>
          <a:lstStyle/>
          <a:p>
            <a:pPr marL="514350" indent="-514350">
              <a:buFont typeface="+mj-lt"/>
              <a:buAutoNum type="arabicPeriod"/>
            </a:pPr>
            <a:r>
              <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«Form» kan skjule det at vi ikke forstår hva beboere kommuniserer til oss</a:t>
            </a:r>
          </a:p>
          <a:p>
            <a:pPr marL="514350" indent="-514350">
              <a:buFont typeface="+mj-lt"/>
              <a:buAutoNum type="arabicPeriod"/>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kan føre til maktbruk mot det uvanlig, «unormale» ved beboere (det vi ikke forstår)</a:t>
            </a:r>
          </a:p>
          <a:p>
            <a:pPr marL="514350" indent="-514350">
              <a:buFont typeface="+mj-lt"/>
              <a:buAutoNum type="arabicPeriod"/>
            </a:pPr>
            <a:r>
              <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«Form» kan begrense vår sosiale forståelse</a:t>
            </a:r>
          </a:p>
          <a:p>
            <a:pPr marL="514350" indent="-514350">
              <a:buFont typeface="+mj-lt"/>
              <a:buAutoNum type="arabicPeriod"/>
            </a:pPr>
            <a:r>
              <a:rPr lang="nb-NO" dirty="0">
                <a:solidFill>
                  <a:schemeClr val="bg1">
                    <a:lumMod val="95000"/>
                  </a:schemeClr>
                </a:solidFill>
                <a:ea typeface="DengXian" panose="02010600030101010101" pitchFamily="2" charset="-122"/>
                <a:cs typeface="Times New Roman" panose="02020603050405020304" pitchFamily="18" charset="0"/>
              </a:rPr>
              <a:t>«Form» </a:t>
            </a:r>
            <a:r>
              <a:rPr lang="nb-NO" dirty="0">
                <a:solidFill>
                  <a:schemeClr val="bg1">
                    <a:lumMod val="95000"/>
                  </a:schemeClr>
                </a:solidFill>
                <a:effectLst/>
                <a:ea typeface="DengXian" panose="02010600030101010101" pitchFamily="2" charset="-122"/>
                <a:cs typeface="Times New Roman" panose="02020603050405020304" pitchFamily="18" charset="0"/>
              </a:rPr>
              <a:t>får omsorgsarbeidet til å fremstå som individuelt tilrettelagt når det egentlig ikke er det</a:t>
            </a:r>
            <a:endParaRPr lang="nb-NO" dirty="0">
              <a:solidFill>
                <a:schemeClr val="bg1">
                  <a:lumMod val="95000"/>
                </a:schemeClr>
              </a:solidFill>
              <a:ea typeface="DengXian" panose="02010600030101010101" pitchFamily="2" charset="-122"/>
              <a:cs typeface="Times New Roman" panose="02020603050405020304" pitchFamily="18" charset="0"/>
            </a:endParaRPr>
          </a:p>
          <a:p>
            <a:pPr marL="514350" indent="-514350">
              <a:buFont typeface="+mj-lt"/>
              <a:buAutoNum type="arabicPeriod"/>
            </a:pPr>
            <a:r>
              <a:rPr lang="nb-NO" dirty="0">
                <a:solidFill>
                  <a:schemeClr val="bg1">
                    <a:lumMod val="95000"/>
                  </a:schemeClr>
                </a:solidFill>
                <a:effectLst/>
                <a:ea typeface="DengXian" panose="02010600030101010101" pitchFamily="2" charset="-122"/>
                <a:cs typeface="Times New Roman" panose="02020603050405020304" pitchFamily="18" charset="0"/>
              </a:rPr>
              <a:t>«Form» gir et skinn av faglig skjønn </a:t>
            </a:r>
          </a:p>
          <a:p>
            <a:pPr marL="514350" indent="-514350">
              <a:buFont typeface="+mj-lt"/>
              <a:buAutoNum type="arabicPeriod"/>
            </a:pPr>
            <a:endParaRPr lang="nb-NO" sz="18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514350" indent="-514350">
              <a:buFont typeface="+mj-lt"/>
              <a:buAutoNum type="arabicPeriod"/>
            </a:pPr>
            <a:endPar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85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10 årsaker til å stoppe bruken av «form»</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p:txBody>
          <a:bodyPr/>
          <a:lstStyle/>
          <a:p>
            <a:pPr marL="514350" indent="-514350">
              <a:buFont typeface="+mj-lt"/>
              <a:buAutoNum type="arabicPeriod" startAt="6"/>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gjør oss mindre faglig </a:t>
            </a:r>
          </a:p>
          <a:p>
            <a:pPr marL="514350" indent="-514350">
              <a:buFont typeface="+mj-lt"/>
              <a:buAutoNum type="arabicPeriod" startAt="6"/>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skjuler manglende kompetanse og hindrer faglig utvikling</a:t>
            </a:r>
          </a:p>
          <a:p>
            <a:pPr marL="514350" indent="-514350">
              <a:buFont typeface="+mj-lt"/>
              <a:buAutoNum type="arabicPeriod" startAt="6"/>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gjør maktrelasjonen mellom beboer og ansatt skjevere enn det den trenger å være </a:t>
            </a:r>
          </a:p>
          <a:p>
            <a:pPr marL="514350" indent="-514350">
              <a:buFont typeface="+mj-lt"/>
              <a:buAutoNum type="arabicPeriod" startAt="6"/>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kan gjøre beboere maktesløse </a:t>
            </a:r>
          </a:p>
          <a:p>
            <a:pPr marL="514350" indent="-514350">
              <a:buFont typeface="+mj-lt"/>
              <a:buAutoNum type="arabicPeriod" startAt="6"/>
            </a:pPr>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«Form» kan misbrukes</a:t>
            </a:r>
            <a:endParaRPr lang="nb-NO" sz="1800"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endParaRPr>
          </a:p>
          <a:p>
            <a:pPr marL="514350" indent="-514350">
              <a:buFont typeface="+mj-lt"/>
              <a:buAutoNum type="arabicPeriod" startAt="6"/>
            </a:pPr>
            <a:endPar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69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«Hvitdøra»</a:t>
            </a:r>
          </a:p>
        </p:txBody>
      </p:sp>
      <p:pic>
        <p:nvPicPr>
          <p:cNvPr id="5" name="Plassholder for innhold 4" descr="Døren er lukket med heldekkende fyll">
            <a:extLst>
              <a:ext uri="{FF2B5EF4-FFF2-40B4-BE49-F238E27FC236}">
                <a16:creationId xmlns:a16="http://schemas.microsoft.com/office/drawing/2014/main" id="{A15FEF7F-0FC9-4AB7-7CB3-7E554DF27D6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563533" y="2371460"/>
            <a:ext cx="2751667" cy="2751667"/>
          </a:xfrm>
        </p:spPr>
      </p:pic>
    </p:spTree>
    <p:extLst>
      <p:ext uri="{BB962C8B-B14F-4D97-AF65-F5344CB8AC3E}">
        <p14:creationId xmlns:p14="http://schemas.microsoft.com/office/powerpoint/2010/main" val="112853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Hva kan «form» erstattes med? </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p:txBody>
          <a:bodyPr/>
          <a:lstStyle/>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Fagbegreper</a:t>
            </a:r>
          </a:p>
          <a:p>
            <a:r>
              <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Konkrete, presise beskrivelser </a:t>
            </a:r>
          </a:p>
        </p:txBody>
      </p:sp>
    </p:spTree>
    <p:extLst>
      <p:ext uri="{BB962C8B-B14F-4D97-AF65-F5344CB8AC3E}">
        <p14:creationId xmlns:p14="http://schemas.microsoft.com/office/powerpoint/2010/main" val="343206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ssholder for innhold 4">
            <a:extLst>
              <a:ext uri="{FF2B5EF4-FFF2-40B4-BE49-F238E27FC236}">
                <a16:creationId xmlns:a16="http://schemas.microsoft.com/office/drawing/2014/main" id="{517E0AD4-E600-4CE5-875A-29AE7B7EEA7A}"/>
              </a:ext>
            </a:extLst>
          </p:cNvPr>
          <p:cNvSpPr>
            <a:spLocks noGrp="1"/>
          </p:cNvSpPr>
          <p:nvPr>
            <p:ph idx="1"/>
          </p:nvPr>
        </p:nvSpPr>
        <p:spPr>
          <a:xfrm>
            <a:off x="1443602" y="1399424"/>
            <a:ext cx="9304795" cy="2482902"/>
          </a:xfrm>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6" name="Tittel 1">
            <a:extLst>
              <a:ext uri="{FF2B5EF4-FFF2-40B4-BE49-F238E27FC236}">
                <a16:creationId xmlns:a16="http://schemas.microsoft.com/office/drawing/2014/main" id="{4E4F2284-C394-43DD-B751-61D6F69633FF}"/>
              </a:ext>
            </a:extLst>
          </p:cNvPr>
          <p:cNvSpPr>
            <a:spLocks noGrp="1"/>
          </p:cNvSpPr>
          <p:nvPr>
            <p:ph type="title"/>
          </p:nvPr>
        </p:nvSpPr>
        <p:spPr>
          <a:xfrm>
            <a:off x="838200" y="1116792"/>
            <a:ext cx="5334000" cy="4039407"/>
          </a:xfrm>
        </p:spPr>
        <p:txBody>
          <a:bodyPr/>
          <a:lstStyle/>
          <a:p>
            <a:r>
              <a:rPr lang="nb-NO" dirty="0">
                <a:solidFill>
                  <a:schemeClr val="bg1">
                    <a:lumMod val="95000"/>
                  </a:schemeClr>
                </a:solidFill>
              </a:rPr>
              <a:t>Takk for meg</a:t>
            </a:r>
            <a:br>
              <a:rPr lang="nb-NO" dirty="0">
                <a:solidFill>
                  <a:schemeClr val="bg1">
                    <a:lumMod val="95000"/>
                  </a:schemeClr>
                </a:solidFill>
              </a:rPr>
            </a:br>
            <a:br>
              <a:rPr lang="nb-NO" dirty="0">
                <a:solidFill>
                  <a:schemeClr val="bg1">
                    <a:lumMod val="95000"/>
                  </a:schemeClr>
                </a:solidFill>
              </a:rPr>
            </a:br>
            <a:br>
              <a:rPr lang="nb-NO" sz="3200" dirty="0">
                <a:solidFill>
                  <a:schemeClr val="bg1">
                    <a:lumMod val="95000"/>
                  </a:schemeClr>
                </a:solidFill>
                <a:sym typeface="Wingdings" panose="05000000000000000000" pitchFamily="2" charset="2"/>
              </a:rPr>
            </a:br>
            <a:br>
              <a:rPr lang="nb-NO" sz="3200" dirty="0">
                <a:solidFill>
                  <a:schemeClr val="bg1">
                    <a:lumMod val="95000"/>
                  </a:schemeClr>
                </a:solidFill>
              </a:rPr>
            </a:br>
            <a:br>
              <a:rPr lang="nb-NO" sz="3200" b="0" i="0" u="none" strike="noStrike" baseline="0" dirty="0">
                <a:solidFill>
                  <a:schemeClr val="bg1">
                    <a:lumMod val="95000"/>
                  </a:schemeClr>
                </a:solidFill>
              </a:rPr>
            </a:br>
            <a:br>
              <a:rPr lang="nb-NO" sz="3200" dirty="0">
                <a:solidFill>
                  <a:schemeClr val="bg1">
                    <a:lumMod val="95000"/>
                  </a:schemeClr>
                </a:solidFill>
              </a:rPr>
            </a:br>
            <a:br>
              <a:rPr lang="nb-NO" sz="3200" dirty="0">
                <a:solidFill>
                  <a:schemeClr val="bg1">
                    <a:lumMod val="95000"/>
                  </a:schemeClr>
                </a:solidFill>
              </a:rPr>
            </a:br>
            <a:endParaRPr lang="nb-NO" dirty="0">
              <a:solidFill>
                <a:schemeClr val="bg1">
                  <a:lumMod val="95000"/>
                </a:schemeClr>
              </a:solidFill>
            </a:endParaRPr>
          </a:p>
        </p:txBody>
      </p:sp>
      <p:sp>
        <p:nvSpPr>
          <p:cNvPr id="2" name="Tittel 1">
            <a:extLst>
              <a:ext uri="{FF2B5EF4-FFF2-40B4-BE49-F238E27FC236}">
                <a16:creationId xmlns:a16="http://schemas.microsoft.com/office/drawing/2014/main" id="{F03E5AFF-9D4F-DAAF-BEF8-448A676B4347}"/>
              </a:ext>
            </a:extLst>
          </p:cNvPr>
          <p:cNvSpPr txBox="1">
            <a:spLocks/>
          </p:cNvSpPr>
          <p:nvPr/>
        </p:nvSpPr>
        <p:spPr>
          <a:xfrm>
            <a:off x="3653366" y="2605594"/>
            <a:ext cx="4885266" cy="1646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dirty="0">
                <a:solidFill>
                  <a:schemeClr val="bg1">
                    <a:lumMod val="95000"/>
                  </a:schemeClr>
                </a:solidFill>
              </a:rPr>
              <a:t>Vil dere ha avhandlingen? Send meg en mail på </a:t>
            </a:r>
            <a:r>
              <a:rPr lang="nb-NO" sz="3200" dirty="0">
                <a:solidFill>
                  <a:schemeClr val="bg1">
                    <a:lumMod val="95000"/>
                  </a:schemeClr>
                </a:solidFill>
                <a:sym typeface="Wingdings" panose="05000000000000000000" pitchFamily="2" charset="2"/>
              </a:rPr>
              <a:t>stine.m.henriksen@nord.no</a:t>
            </a:r>
            <a:endParaRPr lang="nb-NO" dirty="0">
              <a:solidFill>
                <a:schemeClr val="bg1">
                  <a:lumMod val="95000"/>
                </a:schemeClr>
              </a:solidFill>
            </a:endParaRPr>
          </a:p>
        </p:txBody>
      </p:sp>
    </p:spTree>
    <p:extLst>
      <p:ext uri="{BB962C8B-B14F-4D97-AF65-F5344CB8AC3E}">
        <p14:creationId xmlns:p14="http://schemas.microsoft.com/office/powerpoint/2010/main" val="100561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ssholder for innhold 4">
            <a:extLst>
              <a:ext uri="{FF2B5EF4-FFF2-40B4-BE49-F238E27FC236}">
                <a16:creationId xmlns:a16="http://schemas.microsoft.com/office/drawing/2014/main" id="{517E0AD4-E600-4CE5-875A-29AE7B7EEA7A}"/>
              </a:ext>
            </a:extLst>
          </p:cNvPr>
          <p:cNvSpPr>
            <a:spLocks noGrp="1"/>
          </p:cNvSpPr>
          <p:nvPr>
            <p:ph idx="1"/>
          </p:nvPr>
        </p:nvSpPr>
        <p:spPr>
          <a:xfrm>
            <a:off x="1443602" y="1399424"/>
            <a:ext cx="9304795" cy="2482902"/>
          </a:xfrm>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6" name="Tittel 1">
            <a:extLst>
              <a:ext uri="{FF2B5EF4-FFF2-40B4-BE49-F238E27FC236}">
                <a16:creationId xmlns:a16="http://schemas.microsoft.com/office/drawing/2014/main" id="{4E4F2284-C394-43DD-B751-61D6F69633FF}"/>
              </a:ext>
            </a:extLst>
          </p:cNvPr>
          <p:cNvSpPr>
            <a:spLocks noGrp="1"/>
          </p:cNvSpPr>
          <p:nvPr>
            <p:ph type="title"/>
          </p:nvPr>
        </p:nvSpPr>
        <p:spPr>
          <a:xfrm>
            <a:off x="838200" y="1116792"/>
            <a:ext cx="10515600" cy="4039407"/>
          </a:xfrm>
        </p:spPr>
        <p:txBody>
          <a:bodyPr/>
          <a:lstStyle/>
          <a:p>
            <a:br>
              <a:rPr lang="nb-NO" sz="3200" dirty="0">
                <a:solidFill>
                  <a:schemeClr val="bg1">
                    <a:lumMod val="95000"/>
                  </a:schemeClr>
                </a:solidFill>
                <a:sym typeface="Wingdings" panose="05000000000000000000" pitchFamily="2" charset="2"/>
              </a:rPr>
            </a:br>
            <a:br>
              <a:rPr lang="nb-NO" sz="3200" dirty="0">
                <a:solidFill>
                  <a:schemeClr val="bg1">
                    <a:lumMod val="95000"/>
                  </a:schemeClr>
                </a:solidFill>
              </a:rPr>
            </a:br>
            <a:r>
              <a:rPr lang="nb-NO" sz="3200" dirty="0">
                <a:solidFill>
                  <a:schemeClr val="bg1">
                    <a:lumMod val="95000"/>
                  </a:schemeClr>
                </a:solidFill>
              </a:rPr>
              <a:t>Referanser:</a:t>
            </a:r>
            <a:br>
              <a:rPr lang="nb-NO" sz="3200" dirty="0">
                <a:solidFill>
                  <a:schemeClr val="bg1">
                    <a:lumMod val="95000"/>
                  </a:schemeClr>
                </a:solidFill>
              </a:rPr>
            </a:br>
            <a:br>
              <a:rPr lang="nb-NO" sz="2400" dirty="0">
                <a:solidFill>
                  <a:schemeClr val="bg1">
                    <a:lumMod val="95000"/>
                  </a:schemeClr>
                </a:solidFill>
              </a:rPr>
            </a:br>
            <a:r>
              <a:rPr lang="nb-NO" sz="2400" b="0" i="0" u="none" strike="noStrike" baseline="0" dirty="0">
                <a:solidFill>
                  <a:schemeClr val="bg1">
                    <a:lumMod val="95000"/>
                  </a:schemeClr>
                </a:solidFill>
              </a:rPr>
              <a:t>Owren, T. &amp; Linde, S. (2011). Inviterende og insisterende praksis. I T. Owren &amp; S. Linde (Red.), </a:t>
            </a:r>
            <a:r>
              <a:rPr lang="nb-NO" sz="2400" b="0" i="1" u="none" strike="noStrike" baseline="0" dirty="0">
                <a:solidFill>
                  <a:schemeClr val="bg1">
                    <a:lumMod val="95000"/>
                  </a:schemeClr>
                </a:solidFill>
              </a:rPr>
              <a:t>Vernepleiefaglig teori og praksis - sosialfaglige perspektiver </a:t>
            </a:r>
            <a:r>
              <a:rPr lang="nb-NO" sz="2400" b="0" i="0" u="none" strike="noStrike" baseline="0" dirty="0">
                <a:solidFill>
                  <a:schemeClr val="bg1">
                    <a:lumMod val="95000"/>
                  </a:schemeClr>
                </a:solidFill>
              </a:rPr>
              <a:t>(s. 167-185). Universitetsforlaget. </a:t>
            </a:r>
            <a:br>
              <a:rPr lang="nb-NO" sz="2400" b="0" i="0" u="none" strike="noStrike" baseline="0" dirty="0">
                <a:solidFill>
                  <a:schemeClr val="bg1">
                    <a:lumMod val="95000"/>
                  </a:schemeClr>
                </a:solidFill>
              </a:rPr>
            </a:br>
            <a:br>
              <a:rPr lang="nb-NO" sz="2400" b="0" i="0" u="none" strike="noStrike" baseline="0" dirty="0">
                <a:solidFill>
                  <a:schemeClr val="bg1">
                    <a:lumMod val="95000"/>
                  </a:schemeClr>
                </a:solidFill>
              </a:rPr>
            </a:br>
            <a:br>
              <a:rPr lang="nb-NO" sz="3200" b="0" i="0" u="none" strike="noStrike" baseline="0" dirty="0">
                <a:solidFill>
                  <a:schemeClr val="bg1">
                    <a:lumMod val="95000"/>
                  </a:schemeClr>
                </a:solidFill>
              </a:rPr>
            </a:br>
            <a:br>
              <a:rPr lang="nb-NO" sz="3200" dirty="0">
                <a:solidFill>
                  <a:schemeClr val="bg1">
                    <a:lumMod val="95000"/>
                  </a:schemeClr>
                </a:solidFill>
              </a:rPr>
            </a:br>
            <a:br>
              <a:rPr lang="nb-NO" sz="3200" dirty="0">
                <a:solidFill>
                  <a:schemeClr val="bg1">
                    <a:lumMod val="95000"/>
                  </a:schemeClr>
                </a:solidFill>
              </a:rPr>
            </a:br>
            <a:endParaRPr lang="nb-NO" dirty="0">
              <a:solidFill>
                <a:schemeClr val="bg1">
                  <a:lumMod val="95000"/>
                </a:schemeClr>
              </a:solidFill>
            </a:endParaRPr>
          </a:p>
        </p:txBody>
      </p:sp>
    </p:spTree>
    <p:extLst>
      <p:ext uri="{BB962C8B-B14F-4D97-AF65-F5344CB8AC3E}">
        <p14:creationId xmlns:p14="http://schemas.microsoft.com/office/powerpoint/2010/main" val="225233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Utgangspunkt </a:t>
            </a:r>
            <a:br>
              <a:rPr lang="nb-NO" dirty="0">
                <a:solidFill>
                  <a:schemeClr val="bg1">
                    <a:lumMod val="95000"/>
                  </a:schemeClr>
                </a:solidFill>
              </a:rPr>
            </a:br>
            <a:endParaRPr lang="nb-NO" dirty="0">
              <a:solidFill>
                <a:schemeClr val="bg1">
                  <a:lumMod val="95000"/>
                </a:schemeClr>
              </a:solidFill>
            </a:endParaRP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2"/>
            <a:ext cx="7613469" cy="4153707"/>
          </a:xfrm>
        </p:spPr>
        <p:txBody>
          <a:bodyPr/>
          <a:lstStyle/>
          <a:p>
            <a:r>
              <a:rPr lang="nb-NO" dirty="0">
                <a:solidFill>
                  <a:schemeClr val="bg1">
                    <a:lumMod val="95000"/>
                  </a:schemeClr>
                </a:solidFill>
              </a:rPr>
              <a:t>Nærstudie av hverdagslivet ved «Blåveislia bofellesskap»</a:t>
            </a:r>
          </a:p>
          <a:p>
            <a:pPr lvl="1"/>
            <a:r>
              <a:rPr lang="nb-NO" sz="2800" dirty="0">
                <a:solidFill>
                  <a:schemeClr val="bg1">
                    <a:lumMod val="95000"/>
                  </a:schemeClr>
                </a:solidFill>
              </a:rPr>
              <a:t>«Peder» og «Kristian» </a:t>
            </a:r>
          </a:p>
          <a:p>
            <a:pPr lvl="1"/>
            <a:r>
              <a:rPr lang="nb-NO" sz="2800" dirty="0">
                <a:solidFill>
                  <a:schemeClr val="bg1">
                    <a:lumMod val="95000"/>
                  </a:schemeClr>
                </a:solidFill>
              </a:rPr>
              <a:t>10 faste ansatte og 3 tilkallingsvikarer </a:t>
            </a:r>
          </a:p>
          <a:p>
            <a:r>
              <a:rPr lang="nb-NO" dirty="0">
                <a:solidFill>
                  <a:schemeClr val="bg1">
                    <a:lumMod val="95000"/>
                  </a:schemeClr>
                </a:solidFill>
              </a:rPr>
              <a:t>Læring og refleksjon </a:t>
            </a:r>
          </a:p>
          <a:p>
            <a:r>
              <a:rPr lang="nb-NO" dirty="0">
                <a:solidFill>
                  <a:schemeClr val="bg1">
                    <a:lumMod val="95000"/>
                  </a:schemeClr>
                </a:solidFill>
              </a:rPr>
              <a:t>Deltagende observasjon, intervju med ansatte og nærlesing av tvangsvedtak + et gjenbesøk</a:t>
            </a:r>
          </a:p>
          <a:p>
            <a:r>
              <a:rPr lang="nb-NO" dirty="0">
                <a:solidFill>
                  <a:schemeClr val="bg1">
                    <a:lumMod val="95000"/>
                  </a:schemeClr>
                </a:solidFill>
              </a:rPr>
              <a:t>Sosiologisk studie </a:t>
            </a:r>
          </a:p>
          <a:p>
            <a:endParaRPr lang="nb-NO" dirty="0">
              <a:solidFill>
                <a:schemeClr val="bg1">
                  <a:lumMod val="95000"/>
                </a:schemeClr>
              </a:solidFill>
            </a:endParaRPr>
          </a:p>
        </p:txBody>
      </p:sp>
      <p:pic>
        <p:nvPicPr>
          <p:cNvPr id="5" name="Bilde 4" descr="Et bilde som inneholder innendørs, gammel, linjetegning, hvit&#10;&#10;Automatisk generert beskrivelse">
            <a:extLst>
              <a:ext uri="{FF2B5EF4-FFF2-40B4-BE49-F238E27FC236}">
                <a16:creationId xmlns:a16="http://schemas.microsoft.com/office/drawing/2014/main" id="{822C4CFF-2337-4230-86D2-D20D89B312AE}"/>
              </a:ext>
            </a:extLst>
          </p:cNvPr>
          <p:cNvPicPr>
            <a:picLocks noChangeAspect="1"/>
          </p:cNvPicPr>
          <p:nvPr/>
        </p:nvPicPr>
        <p:blipFill>
          <a:blip r:embed="rId3"/>
          <a:stretch>
            <a:fillRect/>
          </a:stretch>
        </p:blipFill>
        <p:spPr>
          <a:xfrm>
            <a:off x="8563388" y="1674388"/>
            <a:ext cx="3300664" cy="4153708"/>
          </a:xfrm>
          <a:prstGeom prst="rect">
            <a:avLst/>
          </a:prstGeom>
          <a:ln>
            <a:solidFill>
              <a:schemeClr val="tx1"/>
            </a:solidFill>
          </a:ln>
        </p:spPr>
      </p:pic>
      <p:sp>
        <p:nvSpPr>
          <p:cNvPr id="7" name="TekstSylinder 6">
            <a:extLst>
              <a:ext uri="{FF2B5EF4-FFF2-40B4-BE49-F238E27FC236}">
                <a16:creationId xmlns:a16="http://schemas.microsoft.com/office/drawing/2014/main" id="{49CFA4F3-8348-4EA5-8443-9E9184174F86}"/>
              </a:ext>
            </a:extLst>
          </p:cNvPr>
          <p:cNvSpPr txBox="1"/>
          <p:nvPr/>
        </p:nvSpPr>
        <p:spPr>
          <a:xfrm>
            <a:off x="8563388" y="5828096"/>
            <a:ext cx="3506001" cy="400110"/>
          </a:xfrm>
          <a:prstGeom prst="rect">
            <a:avLst/>
          </a:prstGeom>
          <a:noFill/>
        </p:spPr>
        <p:txBody>
          <a:bodyPr wrap="square" rtlCol="0">
            <a:spAutoFit/>
          </a:bodyPr>
          <a:lstStyle/>
          <a:p>
            <a:r>
              <a:rPr lang="nb-NO" sz="2000" dirty="0">
                <a:solidFill>
                  <a:schemeClr val="bg1">
                    <a:lumMod val="95000"/>
                  </a:schemeClr>
                </a:solidFill>
              </a:rPr>
              <a:t>Illustrasjon: Linn-Terese Nilsen </a:t>
            </a:r>
          </a:p>
        </p:txBody>
      </p:sp>
    </p:spTree>
    <p:extLst>
      <p:ext uri="{BB962C8B-B14F-4D97-AF65-F5344CB8AC3E}">
        <p14:creationId xmlns:p14="http://schemas.microsoft.com/office/powerpoint/2010/main" val="32783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Motsetningsfull og kompleks forståelse</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p:txBody>
          <a:bodyPr/>
          <a:lstStyle/>
          <a:p>
            <a:pPr marL="0" indent="0">
              <a:buNone/>
            </a:pPr>
            <a:r>
              <a:rPr lang="nb-NO" dirty="0">
                <a:solidFill>
                  <a:schemeClr val="bg1">
                    <a:lumMod val="95000"/>
                  </a:schemeClr>
                </a:solidFill>
              </a:rPr>
              <a:t>Sosial og naturlig forståelse </a:t>
            </a:r>
          </a:p>
          <a:p>
            <a:r>
              <a:rPr lang="nb-NO" dirty="0">
                <a:solidFill>
                  <a:schemeClr val="bg1">
                    <a:lumMod val="95000"/>
                  </a:schemeClr>
                </a:solidFill>
              </a:rPr>
              <a:t>Basert på datamaterialet </a:t>
            </a:r>
          </a:p>
          <a:p>
            <a:r>
              <a:rPr lang="nb-NO" dirty="0">
                <a:solidFill>
                  <a:schemeClr val="bg1">
                    <a:lumMod val="95000"/>
                  </a:schemeClr>
                </a:solidFill>
              </a:rPr>
              <a:t>Forenklinger som gjør det mulig å snakke om ulike måter å forstå beboerne på</a:t>
            </a:r>
          </a:p>
          <a:p>
            <a:r>
              <a:rPr lang="nb-NO" dirty="0">
                <a:solidFill>
                  <a:schemeClr val="bg1">
                    <a:lumMod val="95000"/>
                  </a:schemeClr>
                </a:solidFill>
              </a:rPr>
              <a:t>Ansatte inntar </a:t>
            </a:r>
            <a:r>
              <a:rPr lang="nb-NO" i="1" dirty="0">
                <a:solidFill>
                  <a:schemeClr val="bg1">
                    <a:lumMod val="95000"/>
                  </a:schemeClr>
                </a:solidFill>
              </a:rPr>
              <a:t>primært </a:t>
            </a:r>
            <a:r>
              <a:rPr lang="nb-NO" dirty="0">
                <a:solidFill>
                  <a:schemeClr val="bg1">
                    <a:lumMod val="95000"/>
                  </a:schemeClr>
                </a:solidFill>
              </a:rPr>
              <a:t>den ene eller den andre forståelsen</a:t>
            </a:r>
          </a:p>
          <a:p>
            <a:r>
              <a:rPr lang="nb-NO" dirty="0">
                <a:solidFill>
                  <a:schemeClr val="bg1">
                    <a:lumMod val="95000"/>
                  </a:schemeClr>
                </a:solidFill>
              </a:rPr>
              <a:t>Forståelsen varierer – fra ansatte til ansatte, fra situasjon til situasjon</a:t>
            </a:r>
          </a:p>
        </p:txBody>
      </p:sp>
    </p:spTree>
    <p:extLst>
      <p:ext uri="{BB962C8B-B14F-4D97-AF65-F5344CB8AC3E}">
        <p14:creationId xmlns:p14="http://schemas.microsoft.com/office/powerpoint/2010/main" val="6130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Sosial forståelse </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a:xfrm>
            <a:off x="838200" y="2577293"/>
            <a:ext cx="10172700" cy="3563863"/>
          </a:xfrm>
        </p:spPr>
        <p:txBody>
          <a:bodyPr/>
          <a:lstStyle/>
          <a:p>
            <a:pPr marL="0" indent="0">
              <a:buNone/>
            </a:pPr>
            <a:r>
              <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Ansatte inntar en sosial forståelse av Peder og Kristian når de primært fortolker det beboerne gjør eller sier som sosiale, meningsfulle handlinger </a:t>
            </a: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Å forstå beboerne som personer </a:t>
            </a:r>
            <a:endParaRPr lang="nb-NO" dirty="0">
              <a:solidFill>
                <a:schemeClr val="bg1">
                  <a:lumMod val="95000"/>
                </a:schemeClr>
              </a:solidFill>
            </a:endParaRPr>
          </a:p>
        </p:txBody>
      </p:sp>
    </p:spTree>
    <p:extLst>
      <p:ext uri="{BB962C8B-B14F-4D97-AF65-F5344CB8AC3E}">
        <p14:creationId xmlns:p14="http://schemas.microsoft.com/office/powerpoint/2010/main" val="24386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41B79-5419-4CFB-BA42-F2EFEEE89851}"/>
              </a:ext>
            </a:extLst>
          </p:cNvPr>
          <p:cNvSpPr>
            <a:spLocks noGrp="1"/>
          </p:cNvSpPr>
          <p:nvPr>
            <p:ph type="title"/>
          </p:nvPr>
        </p:nvSpPr>
        <p:spPr/>
        <p:txBody>
          <a:bodyPr/>
          <a:lstStyle/>
          <a:p>
            <a:r>
              <a:rPr lang="nb-NO" dirty="0">
                <a:solidFill>
                  <a:schemeClr val="bg1">
                    <a:lumMod val="95000"/>
                  </a:schemeClr>
                </a:solidFill>
              </a:rPr>
              <a:t>Naturlig forståelse </a:t>
            </a:r>
          </a:p>
        </p:txBody>
      </p:sp>
      <p:sp>
        <p:nvSpPr>
          <p:cNvPr id="3" name="Plassholder for innhold 2">
            <a:extLst>
              <a:ext uri="{FF2B5EF4-FFF2-40B4-BE49-F238E27FC236}">
                <a16:creationId xmlns:a16="http://schemas.microsoft.com/office/drawing/2014/main" id="{9E79F10C-01DB-48F4-8A8F-2985A6CF3C7B}"/>
              </a:ext>
            </a:extLst>
          </p:cNvPr>
          <p:cNvSpPr>
            <a:spLocks noGrp="1"/>
          </p:cNvSpPr>
          <p:nvPr>
            <p:ph idx="1"/>
          </p:nvPr>
        </p:nvSpPr>
        <p:spPr/>
        <p:txBody>
          <a:bodyPr/>
          <a:lstStyle/>
          <a:p>
            <a:pPr marL="0" indent="0">
              <a:buNone/>
            </a:pPr>
            <a:r>
              <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Ansatte inntar en naturlig forståelse av Peder og Kristian når de primært fortolker det beboerne gjør som </a:t>
            </a:r>
            <a:r>
              <a:rPr lang="nb-NO" i="1"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atferd</a:t>
            </a:r>
            <a:r>
              <a:rPr lang="nb-NO" dirty="0">
                <a:solidFill>
                  <a:schemeClr val="bg1">
                    <a:lumMod val="95000"/>
                  </a:schemeClr>
                </a:solidFill>
                <a:effectLst/>
                <a:latin typeface="Calibri" panose="020F0502020204030204" pitchFamily="34" charset="0"/>
                <a:ea typeface="DengXian" panose="02010600030101010101" pitchFamily="2" charset="-122"/>
                <a:cs typeface="Times New Roman" panose="02020603050405020304" pitchFamily="18" charset="0"/>
              </a:rPr>
              <a:t> basert på generelle medisinske diagnoser og symptomer</a:t>
            </a:r>
          </a:p>
          <a:p>
            <a:r>
              <a:rPr lang="nb-NO" dirty="0">
                <a:solidFill>
                  <a:schemeClr val="bg1">
                    <a:lumMod val="95000"/>
                  </a:schemeClr>
                </a:solidFill>
                <a:latin typeface="Calibri" panose="020F0502020204030204" pitchFamily="34" charset="0"/>
                <a:ea typeface="DengXian" panose="02010600030101010101" pitchFamily="2" charset="-122"/>
                <a:cs typeface="Times New Roman" panose="02020603050405020304" pitchFamily="18" charset="0"/>
              </a:rPr>
              <a:t>Minner om måten vi forstår fysiske objekter på </a:t>
            </a:r>
          </a:p>
        </p:txBody>
      </p:sp>
    </p:spTree>
    <p:extLst>
      <p:ext uri="{BB962C8B-B14F-4D97-AF65-F5344CB8AC3E}">
        <p14:creationId xmlns:p14="http://schemas.microsoft.com/office/powerpoint/2010/main" val="1287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C8D7CAE-C76C-4AC3-8FDA-7A38FC771638}"/>
              </a:ext>
            </a:extLst>
          </p:cNvPr>
          <p:cNvSpPr/>
          <p:nvPr/>
        </p:nvSpPr>
        <p:spPr>
          <a:xfrm>
            <a:off x="838200" y="1563472"/>
            <a:ext cx="10515600" cy="157018"/>
          </a:xfrm>
          <a:prstGeom prst="rect">
            <a:avLst/>
          </a:prstGeom>
          <a:solidFill>
            <a:schemeClr val="bg1">
              <a:lumMod val="50000"/>
            </a:schemeClr>
          </a:solidFill>
          <a:ln>
            <a:solidFill>
              <a:schemeClr val="bg1">
                <a:lumMod val="9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pic>
        <p:nvPicPr>
          <p:cNvPr id="7" name="Grafikk 6" descr="Mann og kvinne">
            <a:extLst>
              <a:ext uri="{FF2B5EF4-FFF2-40B4-BE49-F238E27FC236}">
                <a16:creationId xmlns:a16="http://schemas.microsoft.com/office/drawing/2014/main" id="{02E41C07-2FEC-47C9-8A27-8783CBADDB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609644"/>
            <a:ext cx="914400" cy="914400"/>
          </a:xfrm>
          <a:prstGeom prst="rect">
            <a:avLst/>
          </a:prstGeom>
        </p:spPr>
      </p:pic>
      <p:pic>
        <p:nvPicPr>
          <p:cNvPr id="9" name="Grafikk 8" descr="Buss">
            <a:extLst>
              <a:ext uri="{FF2B5EF4-FFF2-40B4-BE49-F238E27FC236}">
                <a16:creationId xmlns:a16="http://schemas.microsoft.com/office/drawing/2014/main" id="{A5CF1775-8FA8-493F-B583-A7C6AD91E2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9400" y="1607178"/>
            <a:ext cx="914400" cy="914400"/>
          </a:xfrm>
          <a:prstGeom prst="rect">
            <a:avLst/>
          </a:prstGeom>
        </p:spPr>
      </p:pic>
      <p:pic>
        <p:nvPicPr>
          <p:cNvPr id="13" name="Grafikk 12" descr="Hjerne i hode">
            <a:extLst>
              <a:ext uri="{FF2B5EF4-FFF2-40B4-BE49-F238E27FC236}">
                <a16:creationId xmlns:a16="http://schemas.microsoft.com/office/drawing/2014/main" id="{0FDC62EE-A55A-4CA5-99A8-7ABEE6270B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1710757"/>
            <a:ext cx="914400" cy="914400"/>
          </a:xfrm>
          <a:prstGeom prst="rect">
            <a:avLst/>
          </a:prstGeom>
        </p:spPr>
      </p:pic>
      <p:pic>
        <p:nvPicPr>
          <p:cNvPr id="15" name="Grafikk 14" descr="Bord og stoler">
            <a:extLst>
              <a:ext uri="{FF2B5EF4-FFF2-40B4-BE49-F238E27FC236}">
                <a16:creationId xmlns:a16="http://schemas.microsoft.com/office/drawing/2014/main" id="{8986E881-9EC5-430E-B5A1-99BFFB359B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400" y="731537"/>
            <a:ext cx="914400" cy="914400"/>
          </a:xfrm>
          <a:prstGeom prst="rect">
            <a:avLst/>
          </a:prstGeom>
        </p:spPr>
      </p:pic>
      <p:sp>
        <p:nvSpPr>
          <p:cNvPr id="22" name="Plassholder for innhold 2">
            <a:extLst>
              <a:ext uri="{FF2B5EF4-FFF2-40B4-BE49-F238E27FC236}">
                <a16:creationId xmlns:a16="http://schemas.microsoft.com/office/drawing/2014/main" id="{1A4FC631-1F5C-4171-AE6E-AA9855329FE7}"/>
              </a:ext>
            </a:extLst>
          </p:cNvPr>
          <p:cNvSpPr>
            <a:spLocks noGrp="1"/>
          </p:cNvSpPr>
          <p:nvPr>
            <p:ph idx="1"/>
          </p:nvPr>
        </p:nvSpPr>
        <p:spPr>
          <a:xfrm>
            <a:off x="838200" y="2772442"/>
            <a:ext cx="5128260" cy="3579441"/>
          </a:xfrm>
        </p:spPr>
        <p:txBody>
          <a:bodyPr/>
          <a:lstStyle/>
          <a:p>
            <a:r>
              <a:rPr lang="nb-NO" dirty="0">
                <a:solidFill>
                  <a:schemeClr val="bg1">
                    <a:lumMod val="95000"/>
                  </a:schemeClr>
                </a:solidFill>
              </a:rPr>
              <a:t>Har motiver, hensikt og intensjoner med våre handlinger og ord – styrt av vilje </a:t>
            </a:r>
          </a:p>
          <a:p>
            <a:r>
              <a:rPr lang="nb-NO" dirty="0">
                <a:solidFill>
                  <a:schemeClr val="bg1">
                    <a:lumMod val="95000"/>
                  </a:schemeClr>
                </a:solidFill>
              </a:rPr>
              <a:t>Har språk</a:t>
            </a:r>
          </a:p>
          <a:p>
            <a:r>
              <a:rPr lang="nb-NO" dirty="0">
                <a:solidFill>
                  <a:schemeClr val="bg1">
                    <a:lumMod val="95000"/>
                  </a:schemeClr>
                </a:solidFill>
              </a:rPr>
              <a:t>Er dynamiske – vi lærer og utvikler oss </a:t>
            </a:r>
          </a:p>
          <a:p>
            <a:endParaRPr lang="nb-NO" dirty="0">
              <a:solidFill>
                <a:schemeClr val="bg1">
                  <a:lumMod val="95000"/>
                </a:schemeClr>
              </a:solidFill>
            </a:endParaRPr>
          </a:p>
          <a:p>
            <a:pPr marL="0" indent="0">
              <a:buNone/>
            </a:pPr>
            <a:endParaRPr lang="nb-NO" dirty="0">
              <a:solidFill>
                <a:schemeClr val="bg1">
                  <a:lumMod val="95000"/>
                </a:schemeClr>
              </a:solidFill>
            </a:endParaRPr>
          </a:p>
          <a:p>
            <a:endParaRPr lang="nb-NO" dirty="0">
              <a:solidFill>
                <a:schemeClr val="bg1">
                  <a:lumMod val="95000"/>
                </a:schemeClr>
              </a:solidFill>
            </a:endParaRPr>
          </a:p>
        </p:txBody>
      </p:sp>
      <p:sp>
        <p:nvSpPr>
          <p:cNvPr id="23" name="Rektangel 22">
            <a:extLst>
              <a:ext uri="{FF2B5EF4-FFF2-40B4-BE49-F238E27FC236}">
                <a16:creationId xmlns:a16="http://schemas.microsoft.com/office/drawing/2014/main" id="{2029605D-BDA5-4C0C-8520-B9371CD70813}"/>
              </a:ext>
            </a:extLst>
          </p:cNvPr>
          <p:cNvSpPr/>
          <p:nvPr/>
        </p:nvSpPr>
        <p:spPr>
          <a:xfrm>
            <a:off x="6869430" y="2766555"/>
            <a:ext cx="4837148" cy="2287806"/>
          </a:xfrm>
          <a:prstGeom prst="rect">
            <a:avLst/>
          </a:prstGeom>
        </p:spPr>
        <p:txBody>
          <a:bodyPr wrap="square">
            <a:spAutoFit/>
          </a:bodyPr>
          <a:lstStyle/>
          <a:p>
            <a:pPr marL="457200" lvl="0" indent="-457200">
              <a:lnSpc>
                <a:spcPct val="90000"/>
              </a:lnSpc>
              <a:spcBef>
                <a:spcPts val="1000"/>
              </a:spcBef>
              <a:buFont typeface="Arial" panose="020B0604020202020204" pitchFamily="34" charset="0"/>
              <a:buChar char="•"/>
            </a:pPr>
            <a:r>
              <a:rPr lang="nb-NO" sz="2800" dirty="0">
                <a:solidFill>
                  <a:prstClr val="white">
                    <a:lumMod val="95000"/>
                  </a:prstClr>
                </a:solidFill>
              </a:rPr>
              <a:t>Er determinert – styrt av naturlover</a:t>
            </a:r>
          </a:p>
          <a:p>
            <a:pPr marL="457200" lvl="0" indent="-457200">
              <a:lnSpc>
                <a:spcPct val="90000"/>
              </a:lnSpc>
              <a:spcBef>
                <a:spcPts val="1000"/>
              </a:spcBef>
              <a:buFont typeface="Arial" panose="020B0604020202020204" pitchFamily="34" charset="0"/>
              <a:buChar char="•"/>
            </a:pPr>
            <a:r>
              <a:rPr lang="nb-NO" sz="2800" dirty="0">
                <a:solidFill>
                  <a:prstClr val="white">
                    <a:lumMod val="95000"/>
                  </a:prstClr>
                </a:solidFill>
              </a:rPr>
              <a:t>Har ikke språk</a:t>
            </a:r>
          </a:p>
          <a:p>
            <a:pPr marL="457200" lvl="0" indent="-457200">
              <a:lnSpc>
                <a:spcPct val="90000"/>
              </a:lnSpc>
              <a:spcBef>
                <a:spcPts val="1000"/>
              </a:spcBef>
              <a:buFont typeface="Arial" panose="020B0604020202020204" pitchFamily="34" charset="0"/>
              <a:buChar char="•"/>
            </a:pPr>
            <a:r>
              <a:rPr lang="nb-NO" sz="2800" dirty="0">
                <a:solidFill>
                  <a:prstClr val="white">
                    <a:lumMod val="95000"/>
                  </a:prstClr>
                </a:solidFill>
              </a:rPr>
              <a:t>Er statiske – lærer ikke av verden rundt seg </a:t>
            </a:r>
          </a:p>
        </p:txBody>
      </p:sp>
      <p:pic>
        <p:nvPicPr>
          <p:cNvPr id="10" name="Grafikk 9" descr="Mann">
            <a:extLst>
              <a:ext uri="{FF2B5EF4-FFF2-40B4-BE49-F238E27FC236}">
                <a16:creationId xmlns:a16="http://schemas.microsoft.com/office/drawing/2014/main" id="{EA7B8AED-FED4-4D62-876B-67438EBB97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33734" y="1066844"/>
            <a:ext cx="914400" cy="914400"/>
          </a:xfrm>
          <a:prstGeom prst="rect">
            <a:avLst/>
          </a:prstGeom>
        </p:spPr>
      </p:pic>
    </p:spTree>
    <p:extLst>
      <p:ext uri="{BB962C8B-B14F-4D97-AF65-F5344CB8AC3E}">
        <p14:creationId xmlns:p14="http://schemas.microsoft.com/office/powerpoint/2010/main" val="13551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4"/>
            <a:ext cx="10515600" cy="615754"/>
          </a:xfrm>
        </p:spPr>
        <p:txBody>
          <a:bodyPr/>
          <a:lstStyle/>
          <a:p>
            <a:r>
              <a:rPr lang="nb-NO" dirty="0">
                <a:solidFill>
                  <a:schemeClr val="bg1">
                    <a:lumMod val="95000"/>
                  </a:schemeClr>
                </a:solidFill>
              </a:rPr>
              <a:t>Forståelse og maktbruk </a:t>
            </a:r>
          </a:p>
        </p:txBody>
      </p:sp>
      <p:sp>
        <p:nvSpPr>
          <p:cNvPr id="10" name="Plassholder for innhold 2">
            <a:extLst>
              <a:ext uri="{FF2B5EF4-FFF2-40B4-BE49-F238E27FC236}">
                <a16:creationId xmlns:a16="http://schemas.microsoft.com/office/drawing/2014/main" id="{238B95D5-EC22-4A25-A432-09D3E71319E1}"/>
              </a:ext>
            </a:extLst>
          </p:cNvPr>
          <p:cNvSpPr>
            <a:spLocks noGrp="1"/>
          </p:cNvSpPr>
          <p:nvPr>
            <p:ph idx="1"/>
          </p:nvPr>
        </p:nvSpPr>
        <p:spPr>
          <a:xfrm>
            <a:off x="6336721" y="2591187"/>
            <a:ext cx="5017080" cy="3381805"/>
          </a:xfrm>
        </p:spPr>
        <p:txBody>
          <a:bodyPr/>
          <a:lstStyle/>
          <a:p>
            <a:pPr marL="0" indent="0">
              <a:buNone/>
            </a:pPr>
            <a:endParaRPr lang="nb-NO" dirty="0">
              <a:solidFill>
                <a:schemeClr val="bg1">
                  <a:lumMod val="95000"/>
                </a:schemeClr>
              </a:solidFill>
            </a:endParaRPr>
          </a:p>
          <a:p>
            <a:pPr marL="0" indent="0">
              <a:buNone/>
            </a:pPr>
            <a:endParaRPr lang="nb-NO" dirty="0">
              <a:solidFill>
                <a:schemeClr val="bg1">
                  <a:lumMod val="95000"/>
                </a:schemeClr>
              </a:solidFill>
            </a:endParaRP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Plassholder for innhold 2">
            <a:extLst>
              <a:ext uri="{FF2B5EF4-FFF2-40B4-BE49-F238E27FC236}">
                <a16:creationId xmlns:a16="http://schemas.microsoft.com/office/drawing/2014/main" id="{3633A2F5-3D14-49C6-8FF7-889908CFB669}"/>
              </a:ext>
            </a:extLst>
          </p:cNvPr>
          <p:cNvSpPr txBox="1">
            <a:spLocks/>
          </p:cNvSpPr>
          <p:nvPr/>
        </p:nvSpPr>
        <p:spPr>
          <a:xfrm>
            <a:off x="838200" y="2591058"/>
            <a:ext cx="5017081" cy="33818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dirty="0">
                <a:solidFill>
                  <a:schemeClr val="bg1">
                    <a:lumMod val="95000"/>
                  </a:schemeClr>
                </a:solidFill>
              </a:rPr>
              <a:t>En sosial forståelse leder til bruk av de mindre inngripende formene for maktbruk </a:t>
            </a:r>
          </a:p>
          <a:p>
            <a:r>
              <a:rPr lang="nb-NO" dirty="0">
                <a:solidFill>
                  <a:schemeClr val="bg1">
                    <a:lumMod val="95000"/>
                  </a:schemeClr>
                </a:solidFill>
              </a:rPr>
              <a:t>Praksisen å la seg styre og inviterende praksis </a:t>
            </a:r>
            <a:r>
              <a:rPr lang="nb-NO" sz="2000" dirty="0">
                <a:solidFill>
                  <a:schemeClr val="bg1">
                    <a:lumMod val="95000"/>
                  </a:schemeClr>
                </a:solidFill>
              </a:rPr>
              <a:t>(jf. Owren &amp; Linde, 2011)</a:t>
            </a:r>
          </a:p>
          <a:p>
            <a:r>
              <a:rPr lang="nb-NO" dirty="0">
                <a:solidFill>
                  <a:schemeClr val="bg1">
                    <a:lumMod val="95000"/>
                  </a:schemeClr>
                </a:solidFill>
              </a:rPr>
              <a:t>Praksiser som ikke går imot beboernes selvbestemmelse </a:t>
            </a:r>
          </a:p>
          <a:p>
            <a:pPr marL="0" indent="0">
              <a:buNone/>
            </a:pPr>
            <a:endParaRPr lang="nb-NO" dirty="0"/>
          </a:p>
          <a:p>
            <a:endParaRPr lang="nb-NO" dirty="0">
              <a:solidFill>
                <a:schemeClr val="bg1">
                  <a:lumMod val="95000"/>
                </a:schemeClr>
              </a:solidFill>
            </a:endParaRPr>
          </a:p>
          <a:p>
            <a:pPr marL="0" indent="0">
              <a:buFont typeface="Arial"/>
              <a:buNone/>
            </a:pPr>
            <a:endParaRPr lang="nb-NO" dirty="0">
              <a:solidFill>
                <a:schemeClr val="bg1">
                  <a:lumMod val="95000"/>
                </a:schemeClr>
              </a:solidFill>
            </a:endParaRPr>
          </a:p>
        </p:txBody>
      </p:sp>
    </p:spTree>
    <p:extLst>
      <p:ext uri="{BB962C8B-B14F-4D97-AF65-F5344CB8AC3E}">
        <p14:creationId xmlns:p14="http://schemas.microsoft.com/office/powerpoint/2010/main" val="2905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16794"/>
            <a:ext cx="10515600" cy="615754"/>
          </a:xfrm>
        </p:spPr>
        <p:txBody>
          <a:bodyPr/>
          <a:lstStyle/>
          <a:p>
            <a:r>
              <a:rPr lang="nb-NO" dirty="0">
                <a:solidFill>
                  <a:schemeClr val="bg1">
                    <a:lumMod val="95000"/>
                  </a:schemeClr>
                </a:solidFill>
              </a:rPr>
              <a:t>Forståelse og maktbruk </a:t>
            </a:r>
          </a:p>
        </p:txBody>
      </p:sp>
      <p:sp>
        <p:nvSpPr>
          <p:cNvPr id="10" name="Plassholder for innhold 2">
            <a:extLst>
              <a:ext uri="{FF2B5EF4-FFF2-40B4-BE49-F238E27FC236}">
                <a16:creationId xmlns:a16="http://schemas.microsoft.com/office/drawing/2014/main" id="{238B95D5-EC22-4A25-A432-09D3E71319E1}"/>
              </a:ext>
            </a:extLst>
          </p:cNvPr>
          <p:cNvSpPr>
            <a:spLocks noGrp="1"/>
          </p:cNvSpPr>
          <p:nvPr>
            <p:ph idx="1"/>
          </p:nvPr>
        </p:nvSpPr>
        <p:spPr>
          <a:xfrm>
            <a:off x="6336721" y="2591187"/>
            <a:ext cx="5017080" cy="3381805"/>
          </a:xfrm>
        </p:spPr>
        <p:txBody>
          <a:bodyPr/>
          <a:lstStyle/>
          <a:p>
            <a:pPr marL="0" indent="0">
              <a:buNone/>
            </a:pPr>
            <a:r>
              <a:rPr lang="nb-NO" dirty="0">
                <a:solidFill>
                  <a:schemeClr val="bg1">
                    <a:lumMod val="95000"/>
                  </a:schemeClr>
                </a:solidFill>
              </a:rPr>
              <a:t>Naturlig forståelse leder til bruk av de mer inngripende formene for maktbruk </a:t>
            </a:r>
          </a:p>
          <a:p>
            <a:r>
              <a:rPr lang="nb-NO" dirty="0">
                <a:solidFill>
                  <a:schemeClr val="bg1">
                    <a:lumMod val="95000"/>
                  </a:schemeClr>
                </a:solidFill>
              </a:rPr>
              <a:t>Insisterende praksis og  tvang - «rammer» </a:t>
            </a:r>
          </a:p>
          <a:p>
            <a:r>
              <a:rPr lang="nb-NO" dirty="0">
                <a:solidFill>
                  <a:schemeClr val="bg1">
                    <a:lumMod val="95000"/>
                  </a:schemeClr>
                </a:solidFill>
              </a:rPr>
              <a:t>Praksiser som går imot beboernes selvbestemmelse</a:t>
            </a:r>
          </a:p>
          <a:p>
            <a:endParaRPr lang="nb-NO" dirty="0">
              <a:solidFill>
                <a:schemeClr val="bg1">
                  <a:lumMod val="95000"/>
                </a:schemeClr>
              </a:solidFill>
            </a:endParaRPr>
          </a:p>
          <a:p>
            <a:pPr marL="0" indent="0">
              <a:buNone/>
            </a:pPr>
            <a:endParaRPr lang="nb-NO" dirty="0">
              <a:solidFill>
                <a:schemeClr val="bg1">
                  <a:lumMod val="95000"/>
                </a:schemeClr>
              </a:solidFill>
            </a:endParaRPr>
          </a:p>
        </p:txBody>
      </p:sp>
      <p:pic>
        <p:nvPicPr>
          <p:cNvPr id="13" name="Bilde 12">
            <a:extLst>
              <a:ext uri="{FF2B5EF4-FFF2-40B4-BE49-F238E27FC236}">
                <a16:creationId xmlns:a16="http://schemas.microsoft.com/office/drawing/2014/main" id="{973FA8AA-341A-4B6B-90C2-64DA71EF8933}"/>
              </a:ext>
            </a:extLst>
          </p:cNvPr>
          <p:cNvPicPr>
            <a:picLocks noChangeAspect="1"/>
          </p:cNvPicPr>
          <p:nvPr/>
        </p:nvPicPr>
        <p:blipFill>
          <a:blip r:embed="rId3"/>
          <a:stretch>
            <a:fillRect/>
          </a:stretch>
        </p:blipFill>
        <p:spPr>
          <a:xfrm>
            <a:off x="10369485" y="1"/>
            <a:ext cx="1822515" cy="967290"/>
          </a:xfrm>
          <a:prstGeom prst="rect">
            <a:avLst/>
          </a:prstGeom>
        </p:spPr>
      </p:pic>
      <p:sp>
        <p:nvSpPr>
          <p:cNvPr id="5" name="Plassholder for innhold 2">
            <a:extLst>
              <a:ext uri="{FF2B5EF4-FFF2-40B4-BE49-F238E27FC236}">
                <a16:creationId xmlns:a16="http://schemas.microsoft.com/office/drawing/2014/main" id="{3633A2F5-3D14-49C6-8FF7-889908CFB669}"/>
              </a:ext>
            </a:extLst>
          </p:cNvPr>
          <p:cNvSpPr txBox="1">
            <a:spLocks/>
          </p:cNvSpPr>
          <p:nvPr/>
        </p:nvSpPr>
        <p:spPr>
          <a:xfrm>
            <a:off x="838200" y="2591058"/>
            <a:ext cx="5017081" cy="33818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dirty="0">
                <a:solidFill>
                  <a:schemeClr val="bg1">
                    <a:lumMod val="95000"/>
                  </a:schemeClr>
                </a:solidFill>
              </a:rPr>
              <a:t>En sosial forståelse leder til bruk av de mindre inngripende formene for maktbruk </a:t>
            </a:r>
          </a:p>
          <a:p>
            <a:r>
              <a:rPr lang="nb-NO" dirty="0">
                <a:solidFill>
                  <a:schemeClr val="bg1">
                    <a:lumMod val="95000"/>
                  </a:schemeClr>
                </a:solidFill>
              </a:rPr>
              <a:t>Praksisen å la seg styre og inviterende praksis </a:t>
            </a:r>
            <a:r>
              <a:rPr lang="nb-NO" sz="2000" dirty="0">
                <a:solidFill>
                  <a:schemeClr val="bg1">
                    <a:lumMod val="95000"/>
                  </a:schemeClr>
                </a:solidFill>
              </a:rPr>
              <a:t>(jf. Owren &amp; Linde, 2011)</a:t>
            </a:r>
          </a:p>
          <a:p>
            <a:r>
              <a:rPr lang="nb-NO" dirty="0">
                <a:solidFill>
                  <a:schemeClr val="bg1">
                    <a:lumMod val="95000"/>
                  </a:schemeClr>
                </a:solidFill>
              </a:rPr>
              <a:t>Praksiser som ikke går imot beboernes selvbestemmelse </a:t>
            </a:r>
          </a:p>
          <a:p>
            <a:pPr marL="0" indent="0">
              <a:buNone/>
            </a:pPr>
            <a:endParaRPr lang="nb-NO" dirty="0"/>
          </a:p>
          <a:p>
            <a:endParaRPr lang="nb-NO" dirty="0">
              <a:solidFill>
                <a:schemeClr val="bg1">
                  <a:lumMod val="95000"/>
                </a:schemeClr>
              </a:solidFill>
            </a:endParaRPr>
          </a:p>
          <a:p>
            <a:pPr marL="0" indent="0">
              <a:buFont typeface="Arial"/>
              <a:buNone/>
            </a:pPr>
            <a:endParaRPr lang="nb-NO" dirty="0">
              <a:solidFill>
                <a:schemeClr val="bg1">
                  <a:lumMod val="95000"/>
                </a:schemeClr>
              </a:solidFill>
            </a:endParaRPr>
          </a:p>
        </p:txBody>
      </p:sp>
    </p:spTree>
    <p:extLst>
      <p:ext uri="{BB962C8B-B14F-4D97-AF65-F5344CB8AC3E}">
        <p14:creationId xmlns:p14="http://schemas.microsoft.com/office/powerpoint/2010/main" val="9015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_Nord_norsk [Skrivebeskyttet]" id="{765E0CF6-19BB-47E7-8F5C-42168A355CE7}" vid="{FE1AB025-7B32-424C-974B-1BF1CB256356}"/>
    </a:ext>
  </a:extLst>
</a:theme>
</file>

<file path=ppt/theme/theme2.xml><?xml version="1.0" encoding="utf-8"?>
<a:theme xmlns:a="http://schemas.openxmlformats.org/drawingml/2006/main" name="Egendefinert utforming">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_Nord_norsk [Skrivebeskyttet]" id="{765E0CF6-19BB-47E7-8F5C-42168A355CE7}" vid="{AC612ACA-F7D9-45CC-A5E0-71BFFB90A928}"/>
    </a:ext>
  </a:extLst>
</a:theme>
</file>

<file path=ppt/theme/theme3.xml><?xml version="1.0" encoding="utf-8"?>
<a:theme xmlns:a="http://schemas.openxmlformats.org/drawingml/2006/main" name="1_Egendefinert utforming">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_Nord_norsk [Skrivebeskyttet]" id="{765E0CF6-19BB-47E7-8F5C-42168A355CE7}" vid="{E355253C-95E2-4776-BC3D-F11DF7929AC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faultSectionNames xmlns="8e02b3be-98f7-4f57-97e7-83e55d342b07" xsi:nil="true"/>
    <Owner xmlns="8e02b3be-98f7-4f57-97e7-83e55d342b07">
      <UserInfo>
        <DisplayName/>
        <AccountId xsi:nil="true"/>
        <AccountType/>
      </UserInfo>
    </Owner>
    <Students xmlns="8e02b3be-98f7-4f57-97e7-83e55d342b07">
      <UserInfo>
        <DisplayName/>
        <AccountId xsi:nil="true"/>
        <AccountType/>
      </UserInfo>
    </Students>
    <AppVersion xmlns="8e02b3be-98f7-4f57-97e7-83e55d342b07" xsi:nil="true"/>
    <NotebookType xmlns="8e02b3be-98f7-4f57-97e7-83e55d342b07" xsi:nil="true"/>
    <Student_Groups xmlns="8e02b3be-98f7-4f57-97e7-83e55d342b07">
      <UserInfo>
        <DisplayName/>
        <AccountId xsi:nil="true"/>
        <AccountType/>
      </UserInfo>
    </Student_Groups>
    <Invited_Teachers xmlns="8e02b3be-98f7-4f57-97e7-83e55d342b07" xsi:nil="true"/>
    <Invited_Students xmlns="8e02b3be-98f7-4f57-97e7-83e55d342b07" xsi:nil="true"/>
    <Self_Registration_Enabled xmlns="8e02b3be-98f7-4f57-97e7-83e55d342b07" xsi:nil="true"/>
    <FolderType xmlns="8e02b3be-98f7-4f57-97e7-83e55d342b07" xsi:nil="true"/>
    <Teachers xmlns="8e02b3be-98f7-4f57-97e7-83e55d342b07">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06926E2595B2439AAD64B95DD279C9" ma:contentTypeVersion="24" ma:contentTypeDescription="Create a new document." ma:contentTypeScope="" ma:versionID="364d3c8c7d0511c861bc5a6617d78772">
  <xsd:schema xmlns:xsd="http://www.w3.org/2001/XMLSchema" xmlns:xs="http://www.w3.org/2001/XMLSchema" xmlns:p="http://schemas.microsoft.com/office/2006/metadata/properties" xmlns:ns3="050b51d1-7c43-4b62-a230-5e843b0cc11c" xmlns:ns4="8e02b3be-98f7-4f57-97e7-83e55d342b07" targetNamespace="http://schemas.microsoft.com/office/2006/metadata/properties" ma:root="true" ma:fieldsID="e0d4aa21f9465abb8a0e82fd13c19725" ns3:_="" ns4:_="">
    <xsd:import namespace="050b51d1-7c43-4b62-a230-5e843b0cc11c"/>
    <xsd:import namespace="8e02b3be-98f7-4f57-97e7-83e55d342b0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b51d1-7c43-4b62-a230-5e843b0cc1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02b3be-98f7-4f57-97e7-83e55d342b0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DE106F-0013-46E3-8999-D4432D63BEAD}">
  <ds:schemaRefs>
    <ds:schemaRef ds:uri="8e02b3be-98f7-4f57-97e7-83e55d342b07"/>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050b51d1-7c43-4b62-a230-5e843b0cc11c"/>
    <ds:schemaRef ds:uri="http://www.w3.org/XML/1998/namespace"/>
    <ds:schemaRef ds:uri="http://purl.org/dc/dcmitype/"/>
  </ds:schemaRefs>
</ds:datastoreItem>
</file>

<file path=customXml/itemProps2.xml><?xml version="1.0" encoding="utf-8"?>
<ds:datastoreItem xmlns:ds="http://schemas.openxmlformats.org/officeDocument/2006/customXml" ds:itemID="{176F2B87-5567-4F02-9D78-317C7F388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0b51d1-7c43-4b62-a230-5e843b0cc11c"/>
    <ds:schemaRef ds:uri="8e02b3be-98f7-4f57-97e7-83e55d342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159778-11BA-4293-B543-6B5F96D967AC}">
  <ds:schemaRefs>
    <ds:schemaRef ds:uri="http://schemas.microsoft.com/sharepoint/v3/contenttype/forms"/>
  </ds:schemaRefs>
</ds:datastoreItem>
</file>

<file path=docMetadata/LabelInfo.xml><?xml version="1.0" encoding="utf-8"?>
<clbl:labelList xmlns:clbl="http://schemas.microsoft.com/office/2020/mipLabelMetadata">
  <clbl:label id="{43b303ab-7198-40dd-8c74-47e8ccb3836e}" enabled="1" method="Standard" siteId="{fed13d9f-21df-485d-909a-231f3c6d16f0}" removed="0"/>
</clbl:labelList>
</file>

<file path=docProps/app.xml><?xml version="1.0" encoding="utf-8"?>
<Properties xmlns="http://schemas.openxmlformats.org/officeDocument/2006/extended-properties" xmlns:vt="http://schemas.openxmlformats.org/officeDocument/2006/docPropsVTypes">
  <Template>PP mal Nord universitet</Template>
  <TotalTime>0</TotalTime>
  <Words>5023</Words>
  <Application>Microsoft Office PowerPoint</Application>
  <PresentationFormat>Widescreen</PresentationFormat>
  <Paragraphs>389</Paragraphs>
  <Slides>27</Slides>
  <Notes>26</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27</vt:i4>
      </vt:variant>
    </vt:vector>
  </HeadingPairs>
  <TitlesOfParts>
    <vt:vector size="34" baseType="lpstr">
      <vt:lpstr>Arial</vt:lpstr>
      <vt:lpstr>Calibri</vt:lpstr>
      <vt:lpstr>Calibri Light</vt:lpstr>
      <vt:lpstr>Times New Roman</vt:lpstr>
      <vt:lpstr>Office-tema</vt:lpstr>
      <vt:lpstr>Egendefinert utforming</vt:lpstr>
      <vt:lpstr>1_Egendefinert utforming</vt:lpstr>
      <vt:lpstr>Stine Marlen Henriksen, førsteamanuensis i vernepleie, SOF midt / Nord uni. </vt:lpstr>
      <vt:lpstr>Utgangspunkt  </vt:lpstr>
      <vt:lpstr>Utgangspunkt  </vt:lpstr>
      <vt:lpstr>Motsetningsfull og kompleks forståelse</vt:lpstr>
      <vt:lpstr>Sosial forståelse </vt:lpstr>
      <vt:lpstr>Naturlig forståelse </vt:lpstr>
      <vt:lpstr>PowerPoint-presentasjon</vt:lpstr>
      <vt:lpstr>Forståelse og maktbruk </vt:lpstr>
      <vt:lpstr>Forståelse og maktbruk </vt:lpstr>
      <vt:lpstr>Eksempel – sosial forståelse </vt:lpstr>
      <vt:lpstr>Eksempel – naturlig forståelse </vt:lpstr>
      <vt:lpstr>Naturlig forståelse og maktbruk</vt:lpstr>
      <vt:lpstr>Naturlig forståelse og maktbruk</vt:lpstr>
      <vt:lpstr>Naturlig forståelse og maktbruk</vt:lpstr>
      <vt:lpstr>Dårlig «form» </vt:lpstr>
      <vt:lpstr>«Form» som kjernen i ansattes omsorgsarbeid</vt:lpstr>
      <vt:lpstr>«Form» handler om ansattes forståelse </vt:lpstr>
      <vt:lpstr>«Form» handler om ansattes forståelse </vt:lpstr>
      <vt:lpstr>PowerPoint-presentasjon</vt:lpstr>
      <vt:lpstr>«Form» og en naturlig forståelse </vt:lpstr>
      <vt:lpstr>Kritiske refleksjoner over bruken av «form»</vt:lpstr>
      <vt:lpstr>10 årsaker til å stoppe bruken av «form»</vt:lpstr>
      <vt:lpstr>10 årsaker til å stoppe bruken av «form»</vt:lpstr>
      <vt:lpstr>«Hvitdøra»</vt:lpstr>
      <vt:lpstr>Hva kan «form» erstattes med? </vt:lpstr>
      <vt:lpstr>Takk for meg       </vt:lpstr>
      <vt:lpstr>  Referanser:  Owren, T. &amp; Linde, S. (2011). Inviterende og insisterende praksis. I T. Owren &amp; S. Linde (Red.), Vernepleiefaglig teori og praksis - sosialfaglige perspektiver (s. 167-185). Universitetsforlaget.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Stine Marlen Henriksen</dc:creator>
  <cp:lastModifiedBy>Stine Henriksen</cp:lastModifiedBy>
  <cp:revision>4</cp:revision>
  <dcterms:created xsi:type="dcterms:W3CDTF">2020-05-31T08:43:37Z</dcterms:created>
  <dcterms:modified xsi:type="dcterms:W3CDTF">2023-11-15T09:57:47Z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0x010100B306926E2595B2439AAD64B95DD279C9</vt:lpwstr>
  </property>
  <property fmtid="{D5CDD505-2E9C-101B-9397-08002B2CF9AE}" pid="3" name="MSIP_Label_43b303ab-7198-40dd-8c74-47e8ccb3836e_Enabled">
    <vt:lpwstr>True</vt:lpwstr>
  </property>
  <property fmtid="{D5CDD505-2E9C-101B-9397-08002B2CF9AE}" pid="4" name="MSIP_Label_43b303ab-7198-40dd-8c74-47e8ccb3836e_SiteId">
    <vt:lpwstr>fed13d9f-21df-485d-909a-231f3c6d16f0</vt:lpwstr>
  </property>
  <property fmtid="{D5CDD505-2E9C-101B-9397-08002B2CF9AE}" pid="5" name="MSIP_Label_43b303ab-7198-40dd-8c74-47e8ccb3836e_Owner">
    <vt:lpwstr>stine.m.henriksen@nord.no</vt:lpwstr>
  </property>
  <property fmtid="{D5CDD505-2E9C-101B-9397-08002B2CF9AE}" pid="6" name="MSIP_Label_43b303ab-7198-40dd-8c74-47e8ccb3836e_SetDate">
    <vt:lpwstr>2020-05-31T08:44:14.5180345Z</vt:lpwstr>
  </property>
  <property fmtid="{D5CDD505-2E9C-101B-9397-08002B2CF9AE}" pid="7" name="MSIP_Label_43b303ab-7198-40dd-8c74-47e8ccb3836e_Name">
    <vt:lpwstr>Public</vt:lpwstr>
  </property>
  <property fmtid="{D5CDD505-2E9C-101B-9397-08002B2CF9AE}" pid="8" name="MSIP_Label_43b303ab-7198-40dd-8c74-47e8ccb3836e_Application">
    <vt:lpwstr>Microsoft Azure Information Protection</vt:lpwstr>
  </property>
  <property fmtid="{D5CDD505-2E9C-101B-9397-08002B2CF9AE}" pid="9" name="MSIP_Label_43b303ab-7198-40dd-8c74-47e8ccb3836e_Extended_MSFT_Method">
    <vt:lpwstr>Automatic</vt:lpwstr>
  </property>
  <property fmtid="{D5CDD505-2E9C-101B-9397-08002B2CF9AE}" pid="10" name="Sensitivity">
    <vt:lpwstr>Public</vt:lpwstr>
  </property>
</Properties>
</file>